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omments/modernComment_11B_5C6098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  <p:sldMasterId id="2147483731" r:id="rId5"/>
    <p:sldMasterId id="2147483733" r:id="rId6"/>
    <p:sldMasterId id="2147483735" r:id="rId7"/>
    <p:sldMasterId id="2147483648" r:id="rId8"/>
    <p:sldMasterId id="2147483721" r:id="rId9"/>
    <p:sldMasterId id="2147483726" r:id="rId10"/>
    <p:sldMasterId id="2147483722" r:id="rId11"/>
    <p:sldMasterId id="2147483713" r:id="rId12"/>
    <p:sldMasterId id="2147483714" r:id="rId13"/>
  </p:sldMasterIdLst>
  <p:notesMasterIdLst>
    <p:notesMasterId r:id="rId23"/>
  </p:notesMasterIdLst>
  <p:sldIdLst>
    <p:sldId id="275" r:id="rId14"/>
    <p:sldId id="305" r:id="rId15"/>
    <p:sldId id="283" r:id="rId16"/>
    <p:sldId id="266" r:id="rId17"/>
    <p:sldId id="298" r:id="rId18"/>
    <p:sldId id="307" r:id="rId19"/>
    <p:sldId id="300" r:id="rId20"/>
    <p:sldId id="304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E066B4F1-C47B-6D4A-867C-CE9EE410BAD9}">
          <p14:sldIdLst>
            <p14:sldId id="275"/>
            <p14:sldId id="305"/>
            <p14:sldId id="283"/>
            <p14:sldId id="266"/>
            <p14:sldId id="298"/>
            <p14:sldId id="307"/>
            <p14:sldId id="300"/>
            <p14:sldId id="304"/>
            <p14:sldId id="285"/>
          </p14:sldIdLst>
        </p14:section>
        <p14:section name="Text slides" id="{95F91A23-C2E4-944D-A1E7-C6476FE1C62D}">
          <p14:sldIdLst/>
        </p14:section>
        <p14:section name="Dividers" id="{916B402E-FF02-5341-81A4-48E3CF594255}">
          <p14:sldIdLst/>
        </p14:section>
        <p14:section name="Image slides" id="{35E298AF-C8A7-094D-800D-78FD13A85905}">
          <p14:sldIdLst/>
        </p14:section>
        <p14:section name="Iconography" id="{35003E61-9B5E-0048-AA1F-EAF6BB468F65}">
          <p14:sldIdLst/>
        </p14:section>
        <p14:section name="Graphs" id="{2C82F1E2-3DC1-9043-A142-3D49F9C86D34}">
          <p14:sldIdLst/>
        </p14:section>
        <p14:section name="End slides" id="{8EC55099-740A-1341-88AF-3D4D6D8289E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6FD258-460A-8010-0114-319DDE7CE458}" name="David Thomas" initials="DT" userId="S::DThomas@christian-aid.org::6aef9cce-334c-46bb-9fc2-0ed131657a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EA1017"/>
    <a:srgbClr val="E91018"/>
    <a:srgbClr val="BDA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72783-D00C-6603-6625-C42063FEA6F9}" v="1" dt="2024-07-26T13:17:04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76960" autoAdjust="0"/>
  </p:normalViewPr>
  <p:slideViewPr>
    <p:cSldViewPr>
      <p:cViewPr varScale="1">
        <p:scale>
          <a:sx n="81" d="100"/>
          <a:sy n="81" d="100"/>
        </p:scale>
        <p:origin x="1784" y="184"/>
      </p:cViewPr>
      <p:guideLst/>
    </p:cSldViewPr>
  </p:slideViewPr>
  <p:notesTextViewPr>
    <p:cViewPr>
      <p:scale>
        <a:sx n="40" d="100"/>
        <a:sy n="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Simpson" userId="S::ssimpson@christian-aid.org::827cc4a3-5a40-44de-836c-97b806953792" providerId="AD" clId="Web-{B4E72783-D00C-6603-6625-C42063FEA6F9}"/>
    <pc:docChg chg="modSld">
      <pc:chgData name="Suzanne Simpson" userId="S::ssimpson@christian-aid.org::827cc4a3-5a40-44de-836c-97b806953792" providerId="AD" clId="Web-{B4E72783-D00C-6603-6625-C42063FEA6F9}" dt="2024-07-26T13:17:04.929" v="0"/>
      <pc:docMkLst>
        <pc:docMk/>
      </pc:docMkLst>
      <pc:sldChg chg="delSp">
        <pc:chgData name="Suzanne Simpson" userId="S::ssimpson@christian-aid.org::827cc4a3-5a40-44de-836c-97b806953792" providerId="AD" clId="Web-{B4E72783-D00C-6603-6625-C42063FEA6F9}" dt="2024-07-26T13:17:04.929" v="0"/>
        <pc:sldMkLst>
          <pc:docMk/>
          <pc:sldMk cId="2166327908" sldId="307"/>
        </pc:sldMkLst>
        <pc:spChg chg="del">
          <ac:chgData name="Suzanne Simpson" userId="S::ssimpson@christian-aid.org::827cc4a3-5a40-44de-836c-97b806953792" providerId="AD" clId="Web-{B4E72783-D00C-6603-6625-C42063FEA6F9}" dt="2024-07-26T13:17:04.929" v="0"/>
          <ac:spMkLst>
            <pc:docMk/>
            <pc:sldMk cId="2166327908" sldId="307"/>
            <ac:spMk id="11" creationId="{63B207AB-52E8-46BA-F137-3D1326AD8BFA}"/>
          </ac:spMkLst>
        </pc:spChg>
      </pc:sldChg>
    </pc:docChg>
  </pc:docChgLst>
</pc:chgInfo>
</file>

<file path=ppt/comments/modernComment_11B_5C609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EEB7BC-74F4-4231-9928-55B69F6FD41C}" authorId="{3C6FD258-460A-8010-0114-319DDE7CE458}" created="2024-07-25T09:01:57.5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6864648" sldId="283"/>
      <ac:picMk id="5" creationId="{B1047E4B-B933-4727-B61A-CB83605091E7}"/>
    </ac:deMkLst>
    <p188:txBody>
      <a:bodyPr/>
      <a:lstStyle/>
      <a:p>
        <a:r>
          <a:rPr lang="en-GB"/>
          <a:t>Add in "Nyarai's mother Janet said "seeing my children and grandchildren without enough to eat was heart-breaking, I thought they were going to die"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DA978D41-7074-40A0-8A8E-A985EF7417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E5BD2B1-1938-4D49-82F2-06E4AC77EF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FE5E8D2-C487-794D-B51E-A36D4BAAAC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5AE4196D-6121-4CF8-BB11-7EC03D4826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5739531D-E977-492B-89BC-4A5F23C856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9B85C269-D8CF-43EC-8D7A-09DE5D8AD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fld id="{8C4377FC-F24F-704B-9E5C-585230366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377FC-F24F-704B-9E5C-5852303664E3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613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F645-3B47-784D-A360-965741BFC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167" y="908720"/>
            <a:ext cx="6823670" cy="482453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EA1017"/>
                </a:solidFill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5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90781" y="4005073"/>
            <a:ext cx="2303908" cy="1003499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4" y="1349375"/>
            <a:ext cx="5225174" cy="3659188"/>
          </a:xfrm>
        </p:spPr>
        <p:txBody>
          <a:bodyPr anchor="ctr"/>
          <a:lstStyle>
            <a:lvl1pPr marL="0" marR="0" indent="0" algn="ctr" defTabSz="6857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Placeholder 9">
            <a:extLst>
              <a:ext uri="{FF2B5EF4-FFF2-40B4-BE49-F238E27FC236}">
                <a16:creationId xmlns:a16="http://schemas.microsoft.com/office/drawing/2014/main" id="{3B94E233-A94E-4E4E-A37A-11245E081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3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One photo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383B7-3D2C-D74B-9D13-5D14CD76D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5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358" y="3935509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1840" y="1345614"/>
            <a:ext cx="2543175" cy="3795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6639" y="1345604"/>
            <a:ext cx="2508250" cy="3811588"/>
          </a:xfrm>
        </p:spPr>
        <p:txBody>
          <a:bodyPr anchor="ctr"/>
          <a:lstStyle>
            <a:lvl1pPr marL="0" marR="0" indent="0" algn="ctr" defTabSz="6857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714236C4-E44B-8F4C-8A72-381D5DCEE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3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Two photos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7D94F89-359F-5643-B1FB-A3600A980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8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DBEC-06D3-BB42-9C9C-9BC57E7D0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Video</a:t>
            </a:r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498538F-89F1-0145-BCE0-BE92601C644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268422"/>
            <a:ext cx="7886700" cy="410480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video here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B5F9134-1113-6B4A-A374-BA7795FE9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8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5" y="1341448"/>
            <a:ext cx="3744913" cy="39592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1697B-34F2-4044-A9E6-1C2ED6C624A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410076" y="1341438"/>
            <a:ext cx="4156472" cy="3763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on picture to insert </a:t>
            </a:r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FC355181-4927-DE4D-BA68-DFC8054F1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3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Photo with quote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B042C02-2A88-A54A-B4C0-8A1570669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90781" y="4005073"/>
            <a:ext cx="2303908" cy="1003499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4" y="1349375"/>
            <a:ext cx="5225174" cy="3659188"/>
          </a:xfrm>
        </p:spPr>
        <p:txBody>
          <a:bodyPr anchor="ctr"/>
          <a:lstStyle>
            <a:lvl1pPr marL="0" marR="0" indent="0" algn="ctr" defTabSz="6857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Placeholder 9">
            <a:extLst>
              <a:ext uri="{FF2B5EF4-FFF2-40B4-BE49-F238E27FC236}">
                <a16:creationId xmlns:a16="http://schemas.microsoft.com/office/drawing/2014/main" id="{3B94E233-A94E-4E4E-A37A-11245E081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3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One photo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383B7-3D2C-D74B-9D13-5D14CD76D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6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358" y="3935509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1840" y="1345614"/>
            <a:ext cx="2543175" cy="3795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6639" y="1345604"/>
            <a:ext cx="2508250" cy="3811588"/>
          </a:xfrm>
        </p:spPr>
        <p:txBody>
          <a:bodyPr anchor="ctr"/>
          <a:lstStyle>
            <a:lvl1pPr marL="0" marR="0" indent="0" algn="ctr" defTabSz="6857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714236C4-E44B-8F4C-8A72-381D5DCEE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3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Two photos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7D94F89-359F-5643-B1FB-A3600A980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3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DBEC-06D3-BB42-9C9C-9BC57E7D0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Video</a:t>
            </a:r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498538F-89F1-0145-BCE0-BE92601C644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268422"/>
            <a:ext cx="7886700" cy="410480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video here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B5F9134-1113-6B4A-A374-BA7795FE9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34300-2072-2042-A089-9D8D1DACE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2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7E864-8D36-F042-BC5C-99360AFDC3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046CD-5BB7-A64D-B639-CEC4D78E96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76672"/>
            <a:ext cx="3942438" cy="208915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EA1017"/>
                </a:solidFill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pPr lvl="0"/>
            <a:r>
              <a:rPr lang="en-GB" dirty="0"/>
              <a:t>‘Short quote over photo’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5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Act Al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70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66F253-277E-F942-AD86-21DA395AC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761" y="2132856"/>
            <a:ext cx="4445900" cy="3455716"/>
          </a:xfrm>
          <a:prstGeom prst="rect">
            <a:avLst/>
          </a:prstGeo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71446" marR="0" lvl="0" indent="-171446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picture icon to insert photo</a:t>
            </a:r>
          </a:p>
          <a:p>
            <a:pPr marL="171446" marR="0" lvl="0" indent="-171446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27CA2-1686-024F-B689-5056E7488F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09" y="908720"/>
            <a:ext cx="7831782" cy="1152128"/>
          </a:xfrm>
          <a:prstGeom prst="rect">
            <a:avLst/>
          </a:prstGeom>
        </p:spPr>
        <p:txBody>
          <a:bodyPr anchor="ctr"/>
          <a:lstStyle>
            <a:lvl1pPr>
              <a:defRPr sz="3300" b="1" i="0">
                <a:solidFill>
                  <a:srgbClr val="EA1017"/>
                </a:solidFill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9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57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79F7114E-0355-274D-9EF4-35702BB82E9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2ACDCD-8EAE-A24B-969C-160F690A53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112" y="333375"/>
            <a:ext cx="729029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EA1017"/>
                </a:solidFill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GB" dirty="0"/>
              <a:t>Short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7214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E0D6D550-46B3-3446-8990-E33A7914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412" y="764704"/>
            <a:ext cx="786900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300" b="1" i="0">
                <a:solidFill>
                  <a:srgbClr val="EA1017"/>
                </a:solidFill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DEA37E-C29B-AC40-A4CD-6B82F57371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6666" y="2348880"/>
            <a:ext cx="4482498" cy="2736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job title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Date and time</a:t>
            </a:r>
          </a:p>
        </p:txBody>
      </p:sp>
    </p:spTree>
    <p:extLst>
      <p:ext uri="{BB962C8B-B14F-4D97-AF65-F5344CB8AC3E}">
        <p14:creationId xmlns:p14="http://schemas.microsoft.com/office/powerpoint/2010/main" val="248405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E0D6D550-46B3-3446-8990-E33A7914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412" y="764704"/>
            <a:ext cx="786900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DEA37E-C29B-AC40-A4CD-6B82F57371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6666" y="2348880"/>
            <a:ext cx="4482498" cy="2736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 and job title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Date and time</a:t>
            </a:r>
          </a:p>
        </p:txBody>
      </p:sp>
    </p:spTree>
    <p:extLst>
      <p:ext uri="{BB962C8B-B14F-4D97-AF65-F5344CB8AC3E}">
        <p14:creationId xmlns:p14="http://schemas.microsoft.com/office/powerpoint/2010/main" val="156638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EA112BD-3A00-844C-979E-9A36DF2775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1" y="1340778"/>
            <a:ext cx="8119814" cy="374441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defRPr/>
            </a:lvl1pPr>
          </a:lstStyle>
          <a:p>
            <a:pPr marL="447675" indent="-447675">
              <a:buBlip>
                <a:blip r:embed="rId2"/>
              </a:buBlip>
            </a:pPr>
            <a:r>
              <a:rPr lang="en-GB" sz="2400" dirty="0"/>
              <a:t>Bullet point one</a:t>
            </a:r>
          </a:p>
          <a:p>
            <a:pPr marL="447675" indent="-447675">
              <a:buBlip>
                <a:blip r:embed="rId2"/>
              </a:buBlip>
            </a:pPr>
            <a:r>
              <a:rPr lang="en-GB" sz="2400" dirty="0"/>
              <a:t>Bullet point two</a:t>
            </a:r>
          </a:p>
          <a:p>
            <a:pPr marL="447675" indent="-447675">
              <a:buBlip>
                <a:blip r:embed="rId2"/>
              </a:buBlip>
            </a:pPr>
            <a:r>
              <a:rPr lang="en-GB" sz="2400" dirty="0"/>
              <a:t>Bullet point three</a:t>
            </a:r>
          </a:p>
        </p:txBody>
      </p:sp>
      <p:sp>
        <p:nvSpPr>
          <p:cNvPr id="21" name="Title Placeholder 9">
            <a:extLst>
              <a:ext uri="{FF2B5EF4-FFF2-40B4-BE49-F238E27FC236}">
                <a16:creationId xmlns:a16="http://schemas.microsoft.com/office/drawing/2014/main" id="{458D25EE-03BA-3742-9CC2-160C138E2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365135"/>
            <a:ext cx="8119814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EA1017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56125E6-7FFD-FF4F-82E4-B340CE148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3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- Bulle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CCC465FE-5718-C148-B398-A3B5B47D2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3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F1448F87-D63D-774E-AA79-35CCE598FA3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1" y="1340778"/>
            <a:ext cx="8119814" cy="374441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defRPr/>
            </a:lvl1pPr>
            <a:lvl2pPr marL="333367" indent="304793">
              <a:tabLst/>
              <a:defRPr/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2400" dirty="0"/>
              <a:t>Bullet point one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86E71-5193-1940-9903-65CFBD896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Bulle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1C3F34-D881-BA4A-BDD3-D9437A62009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1" y="1341992"/>
            <a:ext cx="3778250" cy="395922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tabLst>
                <a:tab pos="0" algn="l"/>
              </a:tabLst>
              <a:defRPr/>
            </a:lvl1pPr>
            <a:lvl2pPr marL="305984" indent="230975">
              <a:tabLst/>
              <a:defRPr/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2400" dirty="0"/>
              <a:t>Bullet point one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114F7350-8891-CB4C-9FF5-26BFC1932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76810" y="1341991"/>
            <a:ext cx="3880447" cy="395922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defRPr/>
            </a:lvl1pPr>
            <a:lvl2pPr marL="604823" indent="-271457">
              <a:tabLst/>
              <a:defRPr/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2400" dirty="0"/>
              <a:t>Bullet point two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itle Placeholder 9">
            <a:extLst>
              <a:ext uri="{FF2B5EF4-FFF2-40B4-BE49-F238E27FC236}">
                <a16:creationId xmlns:a16="http://schemas.microsoft.com/office/drawing/2014/main" id="{175180C8-5F5C-DF4E-AFE1-FCBCC33F9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3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6D2C7-9974-3241-8E17-9C8C91D73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2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5" y="1341448"/>
            <a:ext cx="3744913" cy="39592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1697B-34F2-4044-A9E6-1C2ED6C624A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410076" y="1341438"/>
            <a:ext cx="4156472" cy="3763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on picture to insert </a:t>
            </a:r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FC355181-4927-DE4D-BA68-DFC8054F1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3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Photo with quote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B042C02-2A88-A54A-B4C0-8A1570669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8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98" y="3584"/>
            <a:ext cx="9150797" cy="68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ED5819-9A6E-A94D-A9A7-3A057E421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161" y="0"/>
            <a:ext cx="9154160" cy="6872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9CC82-C4AD-F246-9BA5-1525DC70AADF}"/>
              </a:ext>
            </a:extLst>
          </p:cNvPr>
          <p:cNvSpPr txBox="1"/>
          <p:nvPr userDrawn="1"/>
        </p:nvSpPr>
        <p:spPr>
          <a:xfrm>
            <a:off x="575556" y="6381333"/>
            <a:ext cx="64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Aid is a key member of ACT Alliance. </a:t>
            </a:r>
            <a:r>
              <a:rPr lang="en-GB" sz="4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4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The Christian Aid name and logo are trademarks of Christian Aid. © Christian Aid January 2020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97" y="3584"/>
            <a:ext cx="9150796" cy="68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4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97" y="3584"/>
            <a:ext cx="9150796" cy="68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7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B9D365-051F-5541-A4B0-FFA06B55750B}"/>
              </a:ext>
            </a:extLst>
          </p:cNvPr>
          <p:cNvSpPr/>
          <p:nvPr userDrawn="1"/>
        </p:nvSpPr>
        <p:spPr>
          <a:xfrm>
            <a:off x="0" y="0"/>
            <a:ext cx="9150796" cy="6858000"/>
          </a:xfrm>
          <a:prstGeom prst="rect">
            <a:avLst/>
          </a:prstGeom>
          <a:solidFill>
            <a:srgbClr val="EA10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A1017"/>
              </a:solidFill>
            </a:endParaRPr>
          </a:p>
        </p:txBody>
      </p:sp>
      <p:pic>
        <p:nvPicPr>
          <p:cNvPr id="4" name="Picture 3" descr="A red logo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CDE2E3E-4B08-0947-8F4B-1D4FA23AF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" y="5569084"/>
            <a:ext cx="1321806" cy="1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7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009C32-27B6-6442-AD11-4AEFCA1A9D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97" y="3578"/>
            <a:ext cx="9150796" cy="68630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D4C6FBA-BB22-8F46-864C-1D9B0ED4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50" b="1" i="0">
          <a:solidFill>
            <a:srgbClr val="EA1017"/>
          </a:solidFill>
          <a:latin typeface="Mokoko XBold" panose="02060503020203020204" pitchFamily="18" charset="77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Arial" charset="0"/>
          <a:ea typeface="ヒラギノ角ゴ Pro W3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Arial" charset="0"/>
          <a:ea typeface="ヒラギノ角ゴ Pro W3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Arial" charset="0"/>
          <a:ea typeface="ヒラギノ角ゴ Pro W3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533387" indent="-533387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Blip>
          <a:blip r:embed="rId6"/>
        </a:buBlip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58430" indent="-21430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Blip>
          <a:blip r:embed="rId7"/>
        </a:buBlip>
        <a:defRPr sz="21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2967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9895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5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4932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5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219270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1500">
          <a:solidFill>
            <a:schemeClr val="tx1"/>
          </a:solidFill>
          <a:latin typeface="+mn-lt"/>
          <a:ea typeface="+mn-ea"/>
        </a:defRPr>
      </a:lvl6pPr>
      <a:lvl7pPr marL="2562161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1500">
          <a:solidFill>
            <a:schemeClr val="tx1"/>
          </a:solidFill>
          <a:latin typeface="+mn-lt"/>
          <a:ea typeface="+mn-ea"/>
        </a:defRPr>
      </a:lvl7pPr>
      <a:lvl8pPr marL="2905052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1500">
          <a:solidFill>
            <a:schemeClr val="tx1"/>
          </a:solidFill>
          <a:latin typeface="+mn-lt"/>
          <a:ea typeface="+mn-ea"/>
        </a:defRPr>
      </a:lvl8pPr>
      <a:lvl9pPr marL="3247944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ADA864-8D0B-D543-B935-F2D0D92804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98" y="3584"/>
            <a:ext cx="9150797" cy="68630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3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Photo caption and quotes</a:t>
            </a:r>
          </a:p>
          <a:p>
            <a:pPr lvl="0"/>
            <a:endParaRPr lang="en-GB" dirty="0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F139DFBF-EB4B-6544-A452-7E5CD3BA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352720A-79E7-F645-86AA-2DC4E6422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2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50" b="1" i="0">
          <a:solidFill>
            <a:srgbClr val="EA1017"/>
          </a:solidFill>
          <a:latin typeface="Mokoko XBold" panose="02060503020203020204" pitchFamily="18" charset="77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Arial" charset="0"/>
          <a:ea typeface="ヒラギノ角ゴ Pro W3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Arial" charset="0"/>
          <a:ea typeface="ヒラギノ角ゴ Pro W3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Arial" charset="0"/>
          <a:ea typeface="ヒラギノ角ゴ Pro W3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35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4122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35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2967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35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9895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35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4932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35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219270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1500">
          <a:solidFill>
            <a:schemeClr val="tx1"/>
          </a:solidFill>
          <a:latin typeface="+mn-lt"/>
          <a:ea typeface="+mn-ea"/>
        </a:defRPr>
      </a:lvl6pPr>
      <a:lvl7pPr marL="2562161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1500">
          <a:solidFill>
            <a:schemeClr val="tx1"/>
          </a:solidFill>
          <a:latin typeface="+mn-lt"/>
          <a:ea typeface="+mn-ea"/>
        </a:defRPr>
      </a:lvl7pPr>
      <a:lvl8pPr marL="2905052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1500">
          <a:solidFill>
            <a:schemeClr val="tx1"/>
          </a:solidFill>
          <a:latin typeface="+mn-lt"/>
          <a:ea typeface="+mn-ea"/>
        </a:defRPr>
      </a:lvl8pPr>
      <a:lvl9pPr marL="3247944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ADA864-8D0B-D543-B935-F2D0D92804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98" y="3584"/>
            <a:ext cx="9150796" cy="68630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3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Photo caption and quotes</a:t>
            </a:r>
          </a:p>
          <a:p>
            <a:pPr lvl="0"/>
            <a:endParaRPr lang="en-GB" dirty="0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F139DFBF-EB4B-6544-A452-7E5CD3BA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352720A-79E7-F645-86AA-2DC4E6422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10320"/>
            <a:ext cx="923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0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50" b="1" i="0">
          <a:solidFill>
            <a:srgbClr val="EA1017"/>
          </a:solidFill>
          <a:latin typeface="Mokoko XBold" panose="02060503020203020204" pitchFamily="18" charset="77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Arial" charset="0"/>
          <a:ea typeface="ヒラギノ角ゴ Pro W3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Arial" charset="0"/>
          <a:ea typeface="ヒラギノ角ゴ Pro W3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Arial" charset="0"/>
          <a:ea typeface="ヒラギノ角ゴ Pro W3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35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4122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35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2967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35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9895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35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4932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35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219270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1500">
          <a:solidFill>
            <a:schemeClr val="tx1"/>
          </a:solidFill>
          <a:latin typeface="+mn-lt"/>
          <a:ea typeface="+mn-ea"/>
        </a:defRPr>
      </a:lvl6pPr>
      <a:lvl7pPr marL="2562161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1500">
          <a:solidFill>
            <a:schemeClr val="tx1"/>
          </a:solidFill>
          <a:latin typeface="+mn-lt"/>
          <a:ea typeface="+mn-ea"/>
        </a:defRPr>
      </a:lvl7pPr>
      <a:lvl8pPr marL="2905052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1500">
          <a:solidFill>
            <a:schemeClr val="tx1"/>
          </a:solidFill>
          <a:latin typeface="+mn-lt"/>
          <a:ea typeface="+mn-ea"/>
        </a:defRPr>
      </a:lvl8pPr>
      <a:lvl9pPr marL="3247944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b="1" i="0" kern="1200">
          <a:solidFill>
            <a:srgbClr val="FF0000"/>
          </a:solidFill>
          <a:latin typeface="Mokoko Trial Extra Bold" panose="02060503020203020204" pitchFamily="18" charset="77"/>
          <a:ea typeface="+mn-ea"/>
          <a:cs typeface="Mokoko Trial Extra Bold" panose="02060503020203020204" pitchFamily="18" charset="77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055B3-2F5A-7642-A034-5BA57A3F8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4838" y="-12677"/>
            <a:ext cx="9188838" cy="6898815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DB0A5B7A-0079-5747-ADBA-8DB65BE6B4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45224"/>
            <a:ext cx="1458162" cy="438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CA8D8C-5919-3144-9B3A-5758447E237A}"/>
              </a:ext>
            </a:extLst>
          </p:cNvPr>
          <p:cNvSpPr txBox="1"/>
          <p:nvPr userDrawn="1"/>
        </p:nvSpPr>
        <p:spPr>
          <a:xfrm>
            <a:off x="197514" y="6381334"/>
            <a:ext cx="8136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4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The Christian Aid name and logo are trademarks of Christian Aid. © Christian Aid January 2020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061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microsoft.com/office/2018/10/relationships/comments" Target="../comments/modernComment_11B_5C6098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C98D95-61DF-20E4-957A-D88548C1993A}"/>
              </a:ext>
            </a:extLst>
          </p:cNvPr>
          <p:cNvSpPr/>
          <p:nvPr/>
        </p:nvSpPr>
        <p:spPr>
          <a:xfrm>
            <a:off x="323528" y="2917614"/>
            <a:ext cx="2268252" cy="1782198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3D2F37-8499-D465-50DC-175A621F5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7" y="8002"/>
            <a:ext cx="9118043" cy="37058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4C248B-EA81-1DFC-A1E3-A0F081440243}"/>
              </a:ext>
            </a:extLst>
          </p:cNvPr>
          <p:cNvSpPr/>
          <p:nvPr/>
        </p:nvSpPr>
        <p:spPr>
          <a:xfrm>
            <a:off x="827584" y="1549387"/>
            <a:ext cx="1656184" cy="914400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74783-61E2-0129-1AE9-FFA48648A7B4}"/>
              </a:ext>
            </a:extLst>
          </p:cNvPr>
          <p:cNvSpPr txBox="1"/>
          <p:nvPr/>
        </p:nvSpPr>
        <p:spPr>
          <a:xfrm>
            <a:off x="532171" y="2416580"/>
            <a:ext cx="6632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effectLst/>
                <a:latin typeface="Mokoko" panose="02060503020203020204" pitchFamily="18" charset="77"/>
                <a:cs typeface="Mokoko" panose="02060503020203020204" pitchFamily="18" charset="77"/>
              </a:rPr>
              <a:t>From Hunger </a:t>
            </a:r>
          </a:p>
          <a:p>
            <a:r>
              <a:rPr lang="en-GB" sz="7200" b="1" dirty="0">
                <a:solidFill>
                  <a:schemeClr val="bg1"/>
                </a:solidFill>
                <a:effectLst/>
                <a:latin typeface="Mokoko" panose="02060503020203020204" pitchFamily="18" charset="77"/>
                <a:cs typeface="Mokoko" panose="02060503020203020204" pitchFamily="18" charset="77"/>
              </a:rPr>
              <a:t>to Hope</a:t>
            </a:r>
          </a:p>
        </p:txBody>
      </p:sp>
      <p:pic>
        <p:nvPicPr>
          <p:cNvPr id="4" name="Picture 3" descr="A sunflower with white and orange petals&#10;&#10;Description automatically generated">
            <a:extLst>
              <a:ext uri="{FF2B5EF4-FFF2-40B4-BE49-F238E27FC236}">
                <a16:creationId xmlns:a16="http://schemas.microsoft.com/office/drawing/2014/main" id="{66061F73-9556-E843-EED6-045CF59F43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7" y="130568"/>
            <a:ext cx="2118783" cy="2197825"/>
          </a:xfrm>
          <a:prstGeom prst="rect">
            <a:avLst/>
          </a:prstGeom>
        </p:spPr>
      </p:pic>
      <p:pic>
        <p:nvPicPr>
          <p:cNvPr id="8" name="Picture 7" descr="A red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8530A1EC-C114-7431-D052-B787A3BAA44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7075"/>
            <a:ext cx="899592" cy="1795865"/>
          </a:xfrm>
          <a:prstGeom prst="rect">
            <a:avLst/>
          </a:prstGeom>
        </p:spPr>
      </p:pic>
      <p:pic>
        <p:nvPicPr>
          <p:cNvPr id="9" name="Picture 8" descr="A red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AE1DFBFD-FD7F-9198-455E-FD415B2903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57073"/>
            <a:ext cx="504988" cy="1008112"/>
          </a:xfrm>
          <a:prstGeom prst="rect">
            <a:avLst/>
          </a:prstGeom>
        </p:spPr>
      </p:pic>
      <p:pic>
        <p:nvPicPr>
          <p:cNvPr id="10" name="Picture 9" descr="A red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16B6A177-BA19-D106-87B3-D3AEDE45C89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57073"/>
            <a:ext cx="504988" cy="1008112"/>
          </a:xfrm>
          <a:prstGeom prst="rect">
            <a:avLst/>
          </a:prstGeom>
        </p:spPr>
      </p:pic>
      <p:pic>
        <p:nvPicPr>
          <p:cNvPr id="11" name="Picture 10" descr="A red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2E93BF9A-238B-B4AD-1582-B9CA650F1B4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786" y="36621"/>
            <a:ext cx="504988" cy="1008112"/>
          </a:xfrm>
          <a:prstGeom prst="rect">
            <a:avLst/>
          </a:prstGeom>
        </p:spPr>
      </p:pic>
      <p:pic>
        <p:nvPicPr>
          <p:cNvPr id="12" name="Picture 11" descr="A yellow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E94065AF-C2FA-3554-3BC8-2B455748F86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35" y="4465517"/>
            <a:ext cx="1283323" cy="2561911"/>
          </a:xfrm>
          <a:prstGeom prst="rect">
            <a:avLst/>
          </a:prstGeom>
        </p:spPr>
      </p:pic>
      <p:pic>
        <p:nvPicPr>
          <p:cNvPr id="13" name="Picture 12" descr="A yellow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635055E3-E062-8F74-BE0E-086F189709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903387"/>
            <a:ext cx="1049222" cy="2094573"/>
          </a:xfrm>
          <a:prstGeom prst="rect">
            <a:avLst/>
          </a:prstGeom>
        </p:spPr>
      </p:pic>
      <p:pic>
        <p:nvPicPr>
          <p:cNvPr id="14" name="Picture 13" descr="A yellow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557B8570-91A4-982F-0BEC-F5CBDF3BE5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851" y="4571823"/>
            <a:ext cx="1215311" cy="24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rectangle&#10;&#10;Description automatically generated">
            <a:extLst>
              <a:ext uri="{FF2B5EF4-FFF2-40B4-BE49-F238E27FC236}">
                <a16:creationId xmlns:a16="http://schemas.microsoft.com/office/drawing/2014/main" id="{A40652B3-08E6-9283-3564-0DEAA62297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052736"/>
            <a:ext cx="4673243" cy="58052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E4D942-7E37-FAF9-4FDD-5EC2B039F8E6}"/>
              </a:ext>
            </a:extLst>
          </p:cNvPr>
          <p:cNvSpPr txBox="1"/>
          <p:nvPr/>
        </p:nvSpPr>
        <p:spPr>
          <a:xfrm>
            <a:off x="107506" y="1124746"/>
            <a:ext cx="5511627" cy="4090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kern="100" dirty="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Nyarai </a:t>
            </a:r>
            <a:r>
              <a:rPr lang="en-GB" kern="100" dirty="0" err="1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Zirugo</a:t>
            </a:r>
            <a:r>
              <a:rPr lang="en-GB" kern="100" dirty="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 lives with her family in the </a:t>
            </a:r>
            <a:r>
              <a:rPr lang="en-GB" kern="100" dirty="0" err="1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Mutoka</a:t>
            </a:r>
            <a:r>
              <a:rPr lang="en-GB" kern="100" dirty="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 district of Northeast Zimbabwe.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400" kern="100" dirty="0">
              <a:solidFill>
                <a:schemeClr val="bg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kern="100" dirty="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The climate crisis is threatening her harvest.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400" kern="100" dirty="0">
              <a:solidFill>
                <a:schemeClr val="bg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kern="100" dirty="0">
                <a:solidFill>
                  <a:schemeClr val="bg1"/>
                </a:solidFill>
                <a:ea typeface="Aptos" panose="020B0004020202020204" pitchFamily="34" charset="0"/>
                <a:cs typeface="Arial" panose="020B0604020202020204" pitchFamily="34" charset="0"/>
              </a:rPr>
              <a:t>Powerful storms are washing away crops and frequent droughts are withering plants. </a:t>
            </a:r>
          </a:p>
        </p:txBody>
      </p:sp>
      <p:pic>
        <p:nvPicPr>
          <p:cNvPr id="8" name="Picture 7" descr="A person digging in a field&#10;&#10;Description automatically generated">
            <a:extLst>
              <a:ext uri="{FF2B5EF4-FFF2-40B4-BE49-F238E27FC236}">
                <a16:creationId xmlns:a16="http://schemas.microsoft.com/office/drawing/2014/main" id="{890F9848-7579-A98D-0F2E-1918055748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11" y="658800"/>
            <a:ext cx="3590891" cy="53863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E7D325-1C91-6891-6C06-E78065998E78}"/>
              </a:ext>
            </a:extLst>
          </p:cNvPr>
          <p:cNvSpPr txBox="1"/>
          <p:nvPr/>
        </p:nvSpPr>
        <p:spPr>
          <a:xfrm>
            <a:off x="5724128" y="6165304"/>
            <a:ext cx="318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Nyarai working on her farm</a:t>
            </a:r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A yellow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5B41F6A8-9695-D3F3-3B41-8D88D10429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96980">
            <a:off x="182050" y="-494330"/>
            <a:ext cx="1076831" cy="2149690"/>
          </a:xfrm>
          <a:prstGeom prst="rect">
            <a:avLst/>
          </a:prstGeom>
        </p:spPr>
      </p:pic>
      <p:pic>
        <p:nvPicPr>
          <p:cNvPr id="7" name="Picture 6" descr="A yellow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C8A8CCA5-7C4B-0B77-209F-361ED94276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85559" flipH="1">
            <a:off x="4244365" y="-320808"/>
            <a:ext cx="1096702" cy="1909045"/>
          </a:xfrm>
          <a:prstGeom prst="rect">
            <a:avLst/>
          </a:prstGeom>
        </p:spPr>
      </p:pic>
      <p:pic>
        <p:nvPicPr>
          <p:cNvPr id="10" name="Picture 9" descr="A wheat plant with orange leaves&#10;&#10;Description automatically generated with medium confidence">
            <a:extLst>
              <a:ext uri="{FF2B5EF4-FFF2-40B4-BE49-F238E27FC236}">
                <a16:creationId xmlns:a16="http://schemas.microsoft.com/office/drawing/2014/main" id="{7A450C9D-7161-EEF0-12CD-D74146E3DF6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335" y="5024603"/>
            <a:ext cx="761951" cy="1970362"/>
          </a:xfrm>
          <a:prstGeom prst="rect">
            <a:avLst/>
          </a:prstGeom>
        </p:spPr>
      </p:pic>
      <p:pic>
        <p:nvPicPr>
          <p:cNvPr id="12" name="Picture 11" descr="A wheat plant with orange leaves&#10;&#10;Description automatically generated with medium confidence">
            <a:extLst>
              <a:ext uri="{FF2B5EF4-FFF2-40B4-BE49-F238E27FC236}">
                <a16:creationId xmlns:a16="http://schemas.microsoft.com/office/drawing/2014/main" id="{81F3343A-6B9E-0350-34C3-99BF4152961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922" y="4994678"/>
            <a:ext cx="761951" cy="1970362"/>
          </a:xfrm>
          <a:prstGeom prst="rect">
            <a:avLst/>
          </a:prstGeom>
        </p:spPr>
      </p:pic>
      <p:pic>
        <p:nvPicPr>
          <p:cNvPr id="13" name="Picture 12" descr="A wheat plant with orange leaves&#10;&#10;Description automatically generated with medium confidence">
            <a:extLst>
              <a:ext uri="{FF2B5EF4-FFF2-40B4-BE49-F238E27FC236}">
                <a16:creationId xmlns:a16="http://schemas.microsoft.com/office/drawing/2014/main" id="{977D6876-1FFE-18AA-B8A8-6F82827838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507" y="4994672"/>
            <a:ext cx="761952" cy="1970368"/>
          </a:xfrm>
          <a:prstGeom prst="rect">
            <a:avLst/>
          </a:prstGeom>
        </p:spPr>
      </p:pic>
      <p:pic>
        <p:nvPicPr>
          <p:cNvPr id="2" name="Picture 1" descr="A wheat plant with orange leaves&#10;&#10;Description automatically generated with medium confidence">
            <a:extLst>
              <a:ext uri="{FF2B5EF4-FFF2-40B4-BE49-F238E27FC236}">
                <a16:creationId xmlns:a16="http://schemas.microsoft.com/office/drawing/2014/main" id="{B57E3F12-812E-3387-4377-3BA47F5C963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416" y="4994672"/>
            <a:ext cx="761952" cy="19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4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2CC2F-F68E-9343-AFE4-372E9A176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49AFDA-D84C-8B4C-91C7-5BAF5C2631D1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pic>
        <p:nvPicPr>
          <p:cNvPr id="4" name="Picture 3" descr="A couple of women digging in the dirt&#10;&#10;Description automatically generated">
            <a:extLst>
              <a:ext uri="{FF2B5EF4-FFF2-40B4-BE49-F238E27FC236}">
                <a16:creationId xmlns:a16="http://schemas.microsoft.com/office/drawing/2014/main" id="{B09D6426-1346-6229-FD12-AFD7C8919A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870" y="472404"/>
            <a:ext cx="6300195" cy="5634463"/>
          </a:xfrm>
          <a:prstGeom prst="rect">
            <a:avLst/>
          </a:prstGeom>
        </p:spPr>
      </p:pic>
      <p:pic>
        <p:nvPicPr>
          <p:cNvPr id="5" name="Picture 4" descr="A red and black rectangle&#10;&#10;Description automatically generated">
            <a:extLst>
              <a:ext uri="{FF2B5EF4-FFF2-40B4-BE49-F238E27FC236}">
                <a16:creationId xmlns:a16="http://schemas.microsoft.com/office/drawing/2014/main" id="{B1047E4B-B933-4727-B61A-CB83605091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4" y="380061"/>
            <a:ext cx="5868144" cy="6390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C86CF6-4DFE-900A-D289-94E6E34A3D80}"/>
              </a:ext>
            </a:extLst>
          </p:cNvPr>
          <p:cNvSpPr txBox="1"/>
          <p:nvPr/>
        </p:nvSpPr>
        <p:spPr>
          <a:xfrm>
            <a:off x="158480" y="2127709"/>
            <a:ext cx="54006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Nyarai made her living by farming </a:t>
            </a:r>
          </a:p>
          <a:p>
            <a:r>
              <a:rPr lang="en-US" dirty="0">
                <a:solidFill>
                  <a:schemeClr val="bg1"/>
                </a:solidFill>
              </a:rPr>
              <a:t>and selling chickens.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Low rainfall meant the harvest was </a:t>
            </a:r>
          </a:p>
          <a:p>
            <a:r>
              <a:rPr lang="en-US" dirty="0">
                <a:solidFill>
                  <a:schemeClr val="bg1"/>
                </a:solidFill>
              </a:rPr>
              <a:t>barely enough to feed her family.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 descr="A yellow plant with black background&#10;&#10;Description automatically generated">
            <a:extLst>
              <a:ext uri="{FF2B5EF4-FFF2-40B4-BE49-F238E27FC236}">
                <a16:creationId xmlns:a16="http://schemas.microsoft.com/office/drawing/2014/main" id="{201B92AE-E134-9E12-6B17-DD0D91A744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94376">
            <a:off x="-185361" y="-399329"/>
            <a:ext cx="1403343" cy="1530034"/>
          </a:xfrm>
          <a:prstGeom prst="rect">
            <a:avLst/>
          </a:prstGeom>
        </p:spPr>
      </p:pic>
      <p:pic>
        <p:nvPicPr>
          <p:cNvPr id="8" name="Picture 7" descr="A yellow plant with black background&#10;&#10;Description automatically generated">
            <a:extLst>
              <a:ext uri="{FF2B5EF4-FFF2-40B4-BE49-F238E27FC236}">
                <a16:creationId xmlns:a16="http://schemas.microsoft.com/office/drawing/2014/main" id="{3974D5A1-26A6-1CE2-22DA-FA0544FE110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12635" flipH="1">
            <a:off x="4119382" y="-298441"/>
            <a:ext cx="1432853" cy="1328261"/>
          </a:xfrm>
          <a:prstGeom prst="rect">
            <a:avLst/>
          </a:prstGeom>
        </p:spPr>
      </p:pic>
      <p:pic>
        <p:nvPicPr>
          <p:cNvPr id="3" name="Picture 2" descr="A pumpkin with a pink stem&#10;&#10;Description automatically generated">
            <a:extLst>
              <a:ext uri="{FF2B5EF4-FFF2-40B4-BE49-F238E27FC236}">
                <a16:creationId xmlns:a16="http://schemas.microsoft.com/office/drawing/2014/main" id="{55B33755-424B-B02D-EE61-E325BAC46E8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266010"/>
            <a:ext cx="1621230" cy="1681710"/>
          </a:xfrm>
          <a:prstGeom prst="rect">
            <a:avLst/>
          </a:prstGeom>
        </p:spPr>
      </p:pic>
      <p:pic>
        <p:nvPicPr>
          <p:cNvPr id="11" name="Picture 10" descr="A pumpkin with a pink stem&#10;&#10;Description automatically generated">
            <a:extLst>
              <a:ext uri="{FF2B5EF4-FFF2-40B4-BE49-F238E27FC236}">
                <a16:creationId xmlns:a16="http://schemas.microsoft.com/office/drawing/2014/main" id="{585C32EF-1271-51D5-2CA3-E08636442C0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445" y="5555561"/>
            <a:ext cx="1259090" cy="13060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C0381A-ECC0-2AA5-5318-B4584B9F0E81}"/>
              </a:ext>
            </a:extLst>
          </p:cNvPr>
          <p:cNvSpPr/>
          <p:nvPr/>
        </p:nvSpPr>
        <p:spPr bwMode="auto">
          <a:xfrm>
            <a:off x="8495927" y="6310320"/>
            <a:ext cx="648075" cy="365125"/>
          </a:xfrm>
          <a:prstGeom prst="rect">
            <a:avLst/>
          </a:prstGeom>
          <a:solidFill>
            <a:srgbClr val="E91018"/>
          </a:solidFill>
          <a:ln w="9525" cap="flat" cmpd="sng" algn="ctr">
            <a:solidFill>
              <a:srgbClr val="E910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1F917-5AD7-8674-C9A6-B6C11425B21A}"/>
              </a:ext>
            </a:extLst>
          </p:cNvPr>
          <p:cNvSpPr txBox="1"/>
          <p:nvPr/>
        </p:nvSpPr>
        <p:spPr>
          <a:xfrm>
            <a:off x="5004048" y="6201953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Nyarai and her mother Janet working their farm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34EA2F-87A9-E754-6397-E569F9D146D7}"/>
              </a:ext>
            </a:extLst>
          </p:cNvPr>
          <p:cNvSpPr/>
          <p:nvPr/>
        </p:nvSpPr>
        <p:spPr bwMode="auto">
          <a:xfrm>
            <a:off x="0" y="5520605"/>
            <a:ext cx="1722004" cy="1337397"/>
          </a:xfrm>
          <a:prstGeom prst="rect">
            <a:avLst/>
          </a:prstGeom>
          <a:solidFill>
            <a:srgbClr val="EA1017"/>
          </a:solidFill>
          <a:ln w="9525" cap="flat" cmpd="sng" algn="ctr">
            <a:solidFill>
              <a:srgbClr val="EA1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pic>
        <p:nvPicPr>
          <p:cNvPr id="6" name="Picture 5" descr="A pumpkin with a pink stem&#10;&#10;Description automatically generated">
            <a:extLst>
              <a:ext uri="{FF2B5EF4-FFF2-40B4-BE49-F238E27FC236}">
                <a16:creationId xmlns:a16="http://schemas.microsoft.com/office/drawing/2014/main" id="{63DB857C-613C-4037-C536-B012FAB8F71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6" y="4963758"/>
            <a:ext cx="1996027" cy="20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464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10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holding a hoe in her hand&#10;&#10;Description automatically generated">
            <a:extLst>
              <a:ext uri="{FF2B5EF4-FFF2-40B4-BE49-F238E27FC236}">
                <a16:creationId xmlns:a16="http://schemas.microsoft.com/office/drawing/2014/main" id="{6E82EF2A-D187-A2F8-58EE-A26AC85D49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49" r="14564"/>
          <a:stretch/>
        </p:blipFill>
        <p:spPr>
          <a:xfrm>
            <a:off x="3923928" y="908720"/>
            <a:ext cx="5220072" cy="5143500"/>
          </a:xfrm>
        </p:spPr>
      </p:pic>
      <p:pic>
        <p:nvPicPr>
          <p:cNvPr id="4" name="Picture 3" descr="A picture containing red, carmine, graphics, flag&#10;&#10;Description automatically generated">
            <a:extLst>
              <a:ext uri="{FF2B5EF4-FFF2-40B4-BE49-F238E27FC236}">
                <a16:creationId xmlns:a16="http://schemas.microsoft.com/office/drawing/2014/main" id="{910D4999-9265-4C07-659B-62ACF282E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60"/>
          <a:stretch/>
        </p:blipFill>
        <p:spPr>
          <a:xfrm>
            <a:off x="405302" y="2"/>
            <a:ext cx="3769338" cy="6758607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ABAD13F-51F8-87DF-6C20-D5457FD303A1}"/>
              </a:ext>
            </a:extLst>
          </p:cNvPr>
          <p:cNvSpPr txBox="1">
            <a:spLocks/>
          </p:cNvSpPr>
          <p:nvPr/>
        </p:nvSpPr>
        <p:spPr>
          <a:xfrm>
            <a:off x="221383" y="2204864"/>
            <a:ext cx="3606698" cy="1622310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i="0" kern="1200">
                <a:solidFill>
                  <a:srgbClr val="FF0000"/>
                </a:solidFill>
                <a:latin typeface="Mokoko Trial Extra Bold" panose="02060503020203020204" pitchFamily="18" charset="77"/>
                <a:ea typeface="+mn-ea"/>
                <a:cs typeface="Mokoko Trial Extra Bold" panose="02060503020203020204" pitchFamily="18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Nyarai was determined to provide for her family. </a:t>
            </a:r>
          </a:p>
          <a:p>
            <a:endParaRPr lang="en-US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took agriculture training with help from Christian Aid. </a:t>
            </a:r>
            <a:endParaRPr lang="en-GB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35" indent="-205735" fontAlgn="auto">
              <a:spcAft>
                <a:spcPts val="0"/>
              </a:spcAft>
              <a:buSzPct val="80000"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42780-7261-491E-179C-4391BD4BB226}"/>
              </a:ext>
            </a:extLst>
          </p:cNvPr>
          <p:cNvSpPr txBox="1"/>
          <p:nvPr/>
        </p:nvSpPr>
        <p:spPr>
          <a:xfrm>
            <a:off x="5076056" y="60879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Nyarai on her maize farm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7" name="Picture 6" descr="A green plant with long stems&#10;&#10;Description automatically generated">
            <a:extLst>
              <a:ext uri="{FF2B5EF4-FFF2-40B4-BE49-F238E27FC236}">
                <a16:creationId xmlns:a16="http://schemas.microsoft.com/office/drawing/2014/main" id="{C656BC5E-CB51-6448-4A7D-24D741BB3E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" y="5229200"/>
            <a:ext cx="2052833" cy="1824232"/>
          </a:xfrm>
          <a:prstGeom prst="rect">
            <a:avLst/>
          </a:prstGeom>
        </p:spPr>
      </p:pic>
      <p:pic>
        <p:nvPicPr>
          <p:cNvPr id="9" name="Picture 8" descr="A yellow and orange leaves&#10;&#10;Description automatically generated with medium confidence">
            <a:extLst>
              <a:ext uri="{FF2B5EF4-FFF2-40B4-BE49-F238E27FC236}">
                <a16:creationId xmlns:a16="http://schemas.microsoft.com/office/drawing/2014/main" id="{645A974F-4B8A-600D-E66F-CC5672299E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11870">
            <a:off x="5126" y="-412041"/>
            <a:ext cx="1435216" cy="1973288"/>
          </a:xfrm>
          <a:prstGeom prst="rect">
            <a:avLst/>
          </a:prstGeom>
        </p:spPr>
      </p:pic>
      <p:pic>
        <p:nvPicPr>
          <p:cNvPr id="11" name="Picture 10" descr="A yellow and orange leaves&#10;&#10;Description automatically generated with medium confidence">
            <a:extLst>
              <a:ext uri="{FF2B5EF4-FFF2-40B4-BE49-F238E27FC236}">
                <a16:creationId xmlns:a16="http://schemas.microsoft.com/office/drawing/2014/main" id="{18C855B4-1D46-7AEE-130D-B2DB0D03277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62147" flipH="1">
            <a:off x="2569894" y="-380661"/>
            <a:ext cx="1482627" cy="2041596"/>
          </a:xfrm>
          <a:prstGeom prst="rect">
            <a:avLst/>
          </a:prstGeom>
        </p:spPr>
      </p:pic>
      <p:pic>
        <p:nvPicPr>
          <p:cNvPr id="2" name="Picture 1" descr="A green plant with long stems&#10;&#10;Description automatically generated">
            <a:extLst>
              <a:ext uri="{FF2B5EF4-FFF2-40B4-BE49-F238E27FC236}">
                <a16:creationId xmlns:a16="http://schemas.microsoft.com/office/drawing/2014/main" id="{D408C137-C6D6-5153-7990-8C90EEC14C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732" y="5391900"/>
            <a:ext cx="1809738" cy="160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2CC2F-F68E-9343-AFE4-372E9A176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49AFDA-D84C-8B4C-91C7-5BAF5C2631D1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A0E581-1CFE-D940-FFE9-38EB0BE4AC76}"/>
              </a:ext>
            </a:extLst>
          </p:cNvPr>
          <p:cNvSpPr/>
          <p:nvPr/>
        </p:nvSpPr>
        <p:spPr bwMode="auto">
          <a:xfrm>
            <a:off x="8748464" y="6254416"/>
            <a:ext cx="361076" cy="568355"/>
          </a:xfrm>
          <a:prstGeom prst="rect">
            <a:avLst/>
          </a:prstGeom>
          <a:solidFill>
            <a:srgbClr val="E30613"/>
          </a:solidFill>
          <a:ln w="9525" cap="flat" cmpd="sng" algn="ctr">
            <a:solidFill>
              <a:srgbClr val="E3061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80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D42C2-87C4-FAC4-9657-2274D6322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3" y="2341"/>
            <a:ext cx="9063119" cy="44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AF24AF-1765-364C-4D22-B9996FE1CD3B}"/>
              </a:ext>
            </a:extLst>
          </p:cNvPr>
          <p:cNvSpPr/>
          <p:nvPr/>
        </p:nvSpPr>
        <p:spPr bwMode="auto">
          <a:xfrm>
            <a:off x="899592" y="2942946"/>
            <a:ext cx="1674186" cy="864096"/>
          </a:xfrm>
          <a:prstGeom prst="rect">
            <a:avLst/>
          </a:prstGeom>
          <a:solidFill>
            <a:srgbClr val="E30613"/>
          </a:solidFill>
          <a:ln w="9525" cap="flat" cmpd="sng" algn="ctr">
            <a:solidFill>
              <a:srgbClr val="E3061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80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1E3880-B5FE-89D8-792C-EC9258815884}"/>
              </a:ext>
            </a:extLst>
          </p:cNvPr>
          <p:cNvSpPr/>
          <p:nvPr/>
        </p:nvSpPr>
        <p:spPr bwMode="auto">
          <a:xfrm>
            <a:off x="0" y="5211198"/>
            <a:ext cx="9144000" cy="789552"/>
          </a:xfrm>
          <a:prstGeom prst="rect">
            <a:avLst/>
          </a:prstGeom>
          <a:solidFill>
            <a:srgbClr val="E30613"/>
          </a:solidFill>
          <a:ln w="9525" cap="flat" cmpd="sng" algn="ctr">
            <a:solidFill>
              <a:srgbClr val="E3061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80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pic>
        <p:nvPicPr>
          <p:cNvPr id="3" name="Picture 2" descr="A yellow and orange leaves&#10;&#10;Description automatically generated with medium confidence">
            <a:extLst>
              <a:ext uri="{FF2B5EF4-FFF2-40B4-BE49-F238E27FC236}">
                <a16:creationId xmlns:a16="http://schemas.microsoft.com/office/drawing/2014/main" id="{6A88F341-3187-399A-4C7D-4EA135F7F5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2" y="4957534"/>
            <a:ext cx="1517507" cy="2086432"/>
          </a:xfrm>
          <a:prstGeom prst="rect">
            <a:avLst/>
          </a:prstGeom>
        </p:spPr>
      </p:pic>
      <p:pic>
        <p:nvPicPr>
          <p:cNvPr id="5" name="Picture 4" descr="A pumpkin with a pink stem&#10;&#10;Description automatically generated">
            <a:extLst>
              <a:ext uri="{FF2B5EF4-FFF2-40B4-BE49-F238E27FC236}">
                <a16:creationId xmlns:a16="http://schemas.microsoft.com/office/drawing/2014/main" id="{A02213FC-3B80-B436-A093-1AEBE04678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014" y="4955737"/>
            <a:ext cx="1964968" cy="2038272"/>
          </a:xfrm>
          <a:prstGeom prst="rect">
            <a:avLst/>
          </a:prstGeom>
        </p:spPr>
      </p:pic>
      <p:pic>
        <p:nvPicPr>
          <p:cNvPr id="8" name="Picture 7" descr="A sunflower with white and orange petals&#10;&#10;Description automatically generated">
            <a:extLst>
              <a:ext uri="{FF2B5EF4-FFF2-40B4-BE49-F238E27FC236}">
                <a16:creationId xmlns:a16="http://schemas.microsoft.com/office/drawing/2014/main" id="{62315355-3810-FADC-5975-9981C8728B2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-19163"/>
            <a:ext cx="1926144" cy="1998000"/>
          </a:xfrm>
          <a:prstGeom prst="rect">
            <a:avLst/>
          </a:prstGeom>
        </p:spPr>
      </p:pic>
      <p:pic>
        <p:nvPicPr>
          <p:cNvPr id="9" name="Picture 8" descr="A red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118EDB62-E9B4-5900-8A2F-17A9611161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16632"/>
            <a:ext cx="1073096" cy="2142232"/>
          </a:xfrm>
          <a:prstGeom prst="rect">
            <a:avLst/>
          </a:prstGeom>
        </p:spPr>
      </p:pic>
      <p:pic>
        <p:nvPicPr>
          <p:cNvPr id="12" name="Picture 11" descr="A wheat plant with orange leaves&#10;&#10;Description automatically generated with medium confidence">
            <a:extLst>
              <a:ext uri="{FF2B5EF4-FFF2-40B4-BE49-F238E27FC236}">
                <a16:creationId xmlns:a16="http://schemas.microsoft.com/office/drawing/2014/main" id="{FF1DE7B9-45E8-2924-1CCE-AACB512C9C3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897" y="5038276"/>
            <a:ext cx="752125" cy="1944954"/>
          </a:xfrm>
          <a:prstGeom prst="rect">
            <a:avLst/>
          </a:prstGeom>
        </p:spPr>
      </p:pic>
      <p:pic>
        <p:nvPicPr>
          <p:cNvPr id="13" name="Picture 12" descr="A wheat plant with orange leaves&#10;&#10;Description automatically generated with medium confidence">
            <a:extLst>
              <a:ext uri="{FF2B5EF4-FFF2-40B4-BE49-F238E27FC236}">
                <a16:creationId xmlns:a16="http://schemas.microsoft.com/office/drawing/2014/main" id="{7DE8E425-0F1D-8133-1289-A0735E7D0A3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718" y="5029152"/>
            <a:ext cx="752125" cy="1944956"/>
          </a:xfrm>
          <a:prstGeom prst="rect">
            <a:avLst/>
          </a:prstGeom>
        </p:spPr>
      </p:pic>
      <p:pic>
        <p:nvPicPr>
          <p:cNvPr id="14" name="Picture 13" descr="A wheat plant with orange leaves&#10;&#10;Description automatically generated with medium confidence">
            <a:extLst>
              <a:ext uri="{FF2B5EF4-FFF2-40B4-BE49-F238E27FC236}">
                <a16:creationId xmlns:a16="http://schemas.microsoft.com/office/drawing/2014/main" id="{E98B8CB9-2613-2D59-0A3D-3AD49B376D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2" y="4975656"/>
            <a:ext cx="780509" cy="2018355"/>
          </a:xfrm>
          <a:prstGeom prst="rect">
            <a:avLst/>
          </a:prstGeom>
        </p:spPr>
      </p:pic>
      <p:pic>
        <p:nvPicPr>
          <p:cNvPr id="15" name="Picture 14" descr="A wheat plant with orange leaves&#10;&#10;Description automatically generated with medium confidence">
            <a:extLst>
              <a:ext uri="{FF2B5EF4-FFF2-40B4-BE49-F238E27FC236}">
                <a16:creationId xmlns:a16="http://schemas.microsoft.com/office/drawing/2014/main" id="{BEFAE732-590C-3470-13BA-26D73A30A1A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9" y="5049983"/>
            <a:ext cx="751133" cy="19423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1105F6-FD73-77F0-8A7F-55A5B7EA5195}"/>
              </a:ext>
            </a:extLst>
          </p:cNvPr>
          <p:cNvSpPr/>
          <p:nvPr/>
        </p:nvSpPr>
        <p:spPr bwMode="auto">
          <a:xfrm>
            <a:off x="899592" y="2078851"/>
            <a:ext cx="1728192" cy="602064"/>
          </a:xfrm>
          <a:prstGeom prst="rect">
            <a:avLst/>
          </a:prstGeom>
          <a:solidFill>
            <a:srgbClr val="E30613"/>
          </a:solidFill>
          <a:ln w="9525" cap="flat" cmpd="sng" algn="ctr">
            <a:solidFill>
              <a:srgbClr val="E3061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A15B2-E193-794C-5241-1CF271A06CCA}"/>
              </a:ext>
            </a:extLst>
          </p:cNvPr>
          <p:cNvSpPr txBox="1"/>
          <p:nvPr/>
        </p:nvSpPr>
        <p:spPr>
          <a:xfrm>
            <a:off x="708699" y="2451824"/>
            <a:ext cx="74528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ptos" panose="020B0004020202020204" pitchFamily="34" charset="0"/>
              </a:rPr>
              <a:t>‘One of the main things we got was improved knowledge’, said Nyarai. ‘We learnt how to put in place measures to prepare for unpredictable situations.’</a:t>
            </a:r>
            <a:endParaRPr lang="en-GB" sz="27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2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5AAA74-395B-10AE-6E32-6BF565565052}"/>
              </a:ext>
            </a:extLst>
          </p:cNvPr>
          <p:cNvSpPr txBox="1"/>
          <p:nvPr/>
        </p:nvSpPr>
        <p:spPr>
          <a:xfrm>
            <a:off x="183322" y="1397676"/>
            <a:ext cx="486053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Nyarai learnt how to sustainably harvest many of the wild plants that grow in the hills and forests near her home.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She uses some to improve her family’s diet and prepares others for market using a dryer constructed with help from Christian Aid.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erson sitting in a doorway holding a bag of peanuts&#10;&#10;Description automatically generated">
            <a:extLst>
              <a:ext uri="{FF2B5EF4-FFF2-40B4-BE49-F238E27FC236}">
                <a16:creationId xmlns:a16="http://schemas.microsoft.com/office/drawing/2014/main" id="{D366FE1B-C381-4FDB-11C7-B022025004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398" y="103624"/>
            <a:ext cx="4067944" cy="6101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133330-A2D2-7732-739D-8206C912C6BE}"/>
              </a:ext>
            </a:extLst>
          </p:cNvPr>
          <p:cNvSpPr txBox="1"/>
          <p:nvPr/>
        </p:nvSpPr>
        <p:spPr>
          <a:xfrm>
            <a:off x="5023158" y="6211671"/>
            <a:ext cx="412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Nyarai shows off her marula nut harvest</a:t>
            </a:r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A yellow and orange leaves&#10;&#10;Description automatically generated with medium confidence">
            <a:extLst>
              <a:ext uri="{FF2B5EF4-FFF2-40B4-BE49-F238E27FC236}">
                <a16:creationId xmlns:a16="http://schemas.microsoft.com/office/drawing/2014/main" id="{F8C6FCAF-3183-22F5-867D-51D2546081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76403">
            <a:off x="7702" y="-449304"/>
            <a:ext cx="1381590" cy="1899560"/>
          </a:xfrm>
          <a:prstGeom prst="rect">
            <a:avLst/>
          </a:prstGeom>
        </p:spPr>
      </p:pic>
      <p:pic>
        <p:nvPicPr>
          <p:cNvPr id="8" name="Picture 7" descr="A yellow and orange leaves&#10;&#10;Description automatically generated with medium confidence">
            <a:extLst>
              <a:ext uri="{FF2B5EF4-FFF2-40B4-BE49-F238E27FC236}">
                <a16:creationId xmlns:a16="http://schemas.microsoft.com/office/drawing/2014/main" id="{C4D3C62C-8F84-722F-5FD9-0CD173B8810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651918" flipH="1">
            <a:off x="3439357" y="-324741"/>
            <a:ext cx="1315656" cy="1715105"/>
          </a:xfrm>
          <a:prstGeom prst="rect">
            <a:avLst/>
          </a:prstGeom>
        </p:spPr>
      </p:pic>
      <p:pic>
        <p:nvPicPr>
          <p:cNvPr id="9" name="Picture 8" descr="A orange plant with black background&#10;&#10;Description automatically generated">
            <a:extLst>
              <a:ext uri="{FF2B5EF4-FFF2-40B4-BE49-F238E27FC236}">
                <a16:creationId xmlns:a16="http://schemas.microsoft.com/office/drawing/2014/main" id="{8700DE53-DA2E-18BE-7CEB-C2209C6238D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133" y="5805266"/>
            <a:ext cx="1070095" cy="1166701"/>
          </a:xfrm>
          <a:prstGeom prst="rect">
            <a:avLst/>
          </a:prstGeom>
        </p:spPr>
      </p:pic>
      <p:pic>
        <p:nvPicPr>
          <p:cNvPr id="2" name="Picture 1" descr="A yellow plant with black background&#10;&#10;Description automatically generated">
            <a:extLst>
              <a:ext uri="{FF2B5EF4-FFF2-40B4-BE49-F238E27FC236}">
                <a16:creationId xmlns:a16="http://schemas.microsoft.com/office/drawing/2014/main" id="{2165FEE7-2047-F2F6-A2DC-636FF5E88F3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316" y="5460325"/>
            <a:ext cx="1425509" cy="15542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983B54-4933-8596-C124-B42A41F47E3A}"/>
              </a:ext>
            </a:extLst>
          </p:cNvPr>
          <p:cNvSpPr/>
          <p:nvPr/>
        </p:nvSpPr>
        <p:spPr bwMode="auto">
          <a:xfrm>
            <a:off x="0" y="5520605"/>
            <a:ext cx="1253444" cy="1337397"/>
          </a:xfrm>
          <a:prstGeom prst="rect">
            <a:avLst/>
          </a:prstGeom>
          <a:solidFill>
            <a:srgbClr val="EA1017"/>
          </a:solidFill>
          <a:ln w="9525" cap="flat" cmpd="sng" algn="ctr">
            <a:solidFill>
              <a:srgbClr val="EA1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pic>
        <p:nvPicPr>
          <p:cNvPr id="5" name="Picture 4" descr="A yellow plant with black background&#10;&#10;Description automatically generated">
            <a:extLst>
              <a:ext uri="{FF2B5EF4-FFF2-40B4-BE49-F238E27FC236}">
                <a16:creationId xmlns:a16="http://schemas.microsoft.com/office/drawing/2014/main" id="{56EF602F-145F-EB0C-7827-CACC54F088D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86" y="5441780"/>
            <a:ext cx="1425509" cy="15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2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5AAA74-395B-10AE-6E32-6BF565565052}"/>
              </a:ext>
            </a:extLst>
          </p:cNvPr>
          <p:cNvSpPr txBox="1"/>
          <p:nvPr/>
        </p:nvSpPr>
        <p:spPr>
          <a:xfrm>
            <a:off x="107504" y="1484786"/>
            <a:ext cx="47165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With the profits, the family have bought goats for their farm, as well as groceries, crockery and blankets.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Nyarai also learnt about climate smart agriculture, helping her family to grow a wider range of grains and legumes.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33330-A2D2-7732-739D-8206C912C6BE}"/>
              </a:ext>
            </a:extLst>
          </p:cNvPr>
          <p:cNvSpPr txBox="1"/>
          <p:nvPr/>
        </p:nvSpPr>
        <p:spPr>
          <a:xfrm>
            <a:off x="5508104" y="600463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Nyarai feeding her goats</a:t>
            </a:r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A sunflower with white and orange petals&#10;&#10;Description automatically generated">
            <a:extLst>
              <a:ext uri="{FF2B5EF4-FFF2-40B4-BE49-F238E27FC236}">
                <a16:creationId xmlns:a16="http://schemas.microsoft.com/office/drawing/2014/main" id="{96118327-944C-CDED-97E7-666131F762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39642" cy="1700808"/>
          </a:xfrm>
          <a:prstGeom prst="rect">
            <a:avLst/>
          </a:prstGeom>
        </p:spPr>
      </p:pic>
      <p:pic>
        <p:nvPicPr>
          <p:cNvPr id="11" name="Picture 10" descr="A yellow plant with black background&#10;&#10;Description automatically generated">
            <a:extLst>
              <a:ext uri="{FF2B5EF4-FFF2-40B4-BE49-F238E27FC236}">
                <a16:creationId xmlns:a16="http://schemas.microsoft.com/office/drawing/2014/main" id="{8044B9E1-AC49-33A1-A39E-58C805E8F7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636" y="66384"/>
            <a:ext cx="1080120" cy="1177631"/>
          </a:xfrm>
          <a:prstGeom prst="rect">
            <a:avLst/>
          </a:prstGeom>
        </p:spPr>
      </p:pic>
      <p:pic>
        <p:nvPicPr>
          <p:cNvPr id="14" name="Picture 13" descr="A green plant with long stems&#10;&#10;Description automatically generated">
            <a:extLst>
              <a:ext uri="{FF2B5EF4-FFF2-40B4-BE49-F238E27FC236}">
                <a16:creationId xmlns:a16="http://schemas.microsoft.com/office/drawing/2014/main" id="{BDB89C01-F44F-F8E7-BA71-B687149D8F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825" y="5658158"/>
            <a:ext cx="1472638" cy="1308646"/>
          </a:xfrm>
          <a:prstGeom prst="rect">
            <a:avLst/>
          </a:prstGeom>
        </p:spPr>
      </p:pic>
      <p:pic>
        <p:nvPicPr>
          <p:cNvPr id="2" name="Picture 1" descr="A yellow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CED36223-CFAB-6590-125D-2A857EAAF6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31516" flipH="1">
            <a:off x="3227524" y="-381378"/>
            <a:ext cx="1340635" cy="2333662"/>
          </a:xfrm>
          <a:prstGeom prst="rect">
            <a:avLst/>
          </a:prstGeom>
        </p:spPr>
      </p:pic>
      <p:pic>
        <p:nvPicPr>
          <p:cNvPr id="6" name="Picture 5" descr="A yellow plant with black background&#10;&#10;Description automatically generated">
            <a:extLst>
              <a:ext uri="{FF2B5EF4-FFF2-40B4-BE49-F238E27FC236}">
                <a16:creationId xmlns:a16="http://schemas.microsoft.com/office/drawing/2014/main" id="{E028D757-399E-AA59-CDCB-6C611BA2A64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276" y="253270"/>
            <a:ext cx="908709" cy="990745"/>
          </a:xfrm>
          <a:prstGeom prst="rect">
            <a:avLst/>
          </a:prstGeom>
        </p:spPr>
      </p:pic>
      <p:pic>
        <p:nvPicPr>
          <p:cNvPr id="8" name="Picture 7" descr="A yellow plant with black background&#10;&#10;Description automatically generated">
            <a:extLst>
              <a:ext uri="{FF2B5EF4-FFF2-40B4-BE49-F238E27FC236}">
                <a16:creationId xmlns:a16="http://schemas.microsoft.com/office/drawing/2014/main" id="{02FA98E7-9F66-BC4B-D159-45CBD687DB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934" y="66384"/>
            <a:ext cx="1080120" cy="1177631"/>
          </a:xfrm>
          <a:prstGeom prst="rect">
            <a:avLst/>
          </a:prstGeom>
        </p:spPr>
      </p:pic>
      <p:pic>
        <p:nvPicPr>
          <p:cNvPr id="3" name="Picture 2" descr="A person standing in front of a group of goats&#10;&#10;Description automatically generated">
            <a:extLst>
              <a:ext uri="{FF2B5EF4-FFF2-40B4-BE49-F238E27FC236}">
                <a16:creationId xmlns:a16="http://schemas.microsoft.com/office/drawing/2014/main" id="{D70AC2C6-9331-8630-05CE-FB42EF95BC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258" y="1124744"/>
            <a:ext cx="4430742" cy="4784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20CB4F-5F4D-53D1-B2C9-ECF4CE45F846}"/>
              </a:ext>
            </a:extLst>
          </p:cNvPr>
          <p:cNvSpPr/>
          <p:nvPr/>
        </p:nvSpPr>
        <p:spPr bwMode="auto">
          <a:xfrm>
            <a:off x="0" y="5520605"/>
            <a:ext cx="1253444" cy="1337397"/>
          </a:xfrm>
          <a:prstGeom prst="rect">
            <a:avLst/>
          </a:prstGeom>
          <a:solidFill>
            <a:srgbClr val="EA1017"/>
          </a:solidFill>
          <a:ln w="9525" cap="flat" cmpd="sng" algn="ctr">
            <a:solidFill>
              <a:srgbClr val="EA1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pic>
        <p:nvPicPr>
          <p:cNvPr id="12" name="Picture 11" descr="A green plant with long stems&#10;&#10;Description automatically generated">
            <a:extLst>
              <a:ext uri="{FF2B5EF4-FFF2-40B4-BE49-F238E27FC236}">
                <a16:creationId xmlns:a16="http://schemas.microsoft.com/office/drawing/2014/main" id="{E6ADF3C5-131E-8A00-E53C-FC641FB18C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60" y="5229202"/>
            <a:ext cx="1976155" cy="17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1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2CC2F-F68E-9343-AFE4-372E9A176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49AFDA-D84C-8B4C-91C7-5BAF5C2631D1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A0E581-1CFE-D940-FFE9-38EB0BE4AC76}"/>
              </a:ext>
            </a:extLst>
          </p:cNvPr>
          <p:cNvSpPr/>
          <p:nvPr/>
        </p:nvSpPr>
        <p:spPr bwMode="auto">
          <a:xfrm>
            <a:off x="8711519" y="6381329"/>
            <a:ext cx="396987" cy="419599"/>
          </a:xfrm>
          <a:prstGeom prst="rect">
            <a:avLst/>
          </a:prstGeom>
          <a:solidFill>
            <a:srgbClr val="E30613"/>
          </a:solidFill>
          <a:ln w="9525" cap="flat" cmpd="sng" algn="ctr">
            <a:solidFill>
              <a:srgbClr val="E3061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80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D42C2-87C4-FAC4-9657-2274D6322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" y="-5704"/>
            <a:ext cx="9144000" cy="37058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AF24AF-1765-364C-4D22-B9996FE1CD3B}"/>
              </a:ext>
            </a:extLst>
          </p:cNvPr>
          <p:cNvSpPr/>
          <p:nvPr/>
        </p:nvSpPr>
        <p:spPr bwMode="auto">
          <a:xfrm>
            <a:off x="953598" y="2554907"/>
            <a:ext cx="1674186" cy="864096"/>
          </a:xfrm>
          <a:prstGeom prst="rect">
            <a:avLst/>
          </a:prstGeom>
          <a:solidFill>
            <a:srgbClr val="E30613"/>
          </a:solidFill>
          <a:ln w="9525" cap="flat" cmpd="sng" algn="ctr">
            <a:solidFill>
              <a:srgbClr val="E3061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80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1E3880-B5FE-89D8-792C-EC9258815884}"/>
              </a:ext>
            </a:extLst>
          </p:cNvPr>
          <p:cNvSpPr/>
          <p:nvPr/>
        </p:nvSpPr>
        <p:spPr bwMode="auto">
          <a:xfrm>
            <a:off x="403729" y="1861585"/>
            <a:ext cx="5320401" cy="1255421"/>
          </a:xfrm>
          <a:prstGeom prst="rect">
            <a:avLst/>
          </a:prstGeom>
          <a:solidFill>
            <a:srgbClr val="E30613"/>
          </a:solidFill>
          <a:ln w="9525" cap="flat" cmpd="sng" algn="ctr">
            <a:solidFill>
              <a:srgbClr val="E3061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80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566BD-07FE-BEE1-F41C-E7AEB3B7E39C}"/>
              </a:ext>
            </a:extLst>
          </p:cNvPr>
          <p:cNvSpPr txBox="1"/>
          <p:nvPr/>
        </p:nvSpPr>
        <p:spPr>
          <a:xfrm>
            <a:off x="369343" y="2394180"/>
            <a:ext cx="83709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Nyarai summed up the impact of the project saying: </a:t>
            </a:r>
            <a:r>
              <a:rPr lang="en-US" sz="2700" dirty="0">
                <a:solidFill>
                  <a:schemeClr val="bg1"/>
                </a:solidFill>
                <a:latin typeface="Aptos" panose="020B0004020202020204" pitchFamily="34" charset="0"/>
              </a:rPr>
              <a:t>‘We’ve seen our livelihoods, diet and farming methods improve greatly. We are better able to sustain ourselves even when droughts hit.’</a:t>
            </a:r>
            <a:endParaRPr lang="en-GB" sz="27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2" descr="A sunflower with white and orange petals&#10;&#10;Description automatically generated">
            <a:extLst>
              <a:ext uri="{FF2B5EF4-FFF2-40B4-BE49-F238E27FC236}">
                <a16:creationId xmlns:a16="http://schemas.microsoft.com/office/drawing/2014/main" id="{B534DC1A-019E-D5F4-5373-9ABC42C12B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9" y="65950"/>
            <a:ext cx="1722721" cy="1786988"/>
          </a:xfrm>
          <a:prstGeom prst="rect">
            <a:avLst/>
          </a:prstGeom>
        </p:spPr>
      </p:pic>
      <p:pic>
        <p:nvPicPr>
          <p:cNvPr id="8" name="Picture 7" descr="A yellow and orange leaves&#10;&#10;Description automatically generated with medium confidence">
            <a:extLst>
              <a:ext uri="{FF2B5EF4-FFF2-40B4-BE49-F238E27FC236}">
                <a16:creationId xmlns:a16="http://schemas.microsoft.com/office/drawing/2014/main" id="{4EA968BE-5C87-BAF3-D98C-81F64B8E43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756" y="4869160"/>
            <a:ext cx="1572043" cy="2161414"/>
          </a:xfrm>
          <a:prstGeom prst="rect">
            <a:avLst/>
          </a:prstGeom>
        </p:spPr>
      </p:pic>
      <p:pic>
        <p:nvPicPr>
          <p:cNvPr id="9" name="Picture 8" descr="A yellow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87B10AD8-EE49-4B3B-7082-AE7D893F37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35" y="4465517"/>
            <a:ext cx="1283323" cy="2561911"/>
          </a:xfrm>
          <a:prstGeom prst="rect">
            <a:avLst/>
          </a:prstGeom>
        </p:spPr>
      </p:pic>
      <p:pic>
        <p:nvPicPr>
          <p:cNvPr id="10" name="Picture 9" descr="A red flowers and leaves on a black background&#10;&#10;Description automatically generated">
            <a:extLst>
              <a:ext uri="{FF2B5EF4-FFF2-40B4-BE49-F238E27FC236}">
                <a16:creationId xmlns:a16="http://schemas.microsoft.com/office/drawing/2014/main" id="{FB6453FA-475E-7F22-BDE5-50130D74ED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7075"/>
            <a:ext cx="899592" cy="1795865"/>
          </a:xfrm>
          <a:prstGeom prst="rect">
            <a:avLst/>
          </a:prstGeom>
        </p:spPr>
      </p:pic>
      <p:pic>
        <p:nvPicPr>
          <p:cNvPr id="12" name="Picture 11" descr="A wheat plant with orange leaves&#10;&#10;Description automatically generated with medium confidence">
            <a:extLst>
              <a:ext uri="{FF2B5EF4-FFF2-40B4-BE49-F238E27FC236}">
                <a16:creationId xmlns:a16="http://schemas.microsoft.com/office/drawing/2014/main" id="{F9136BDD-2EBA-22F1-02B7-6A2D6F592DB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54" y="4632471"/>
            <a:ext cx="920779" cy="2381085"/>
          </a:xfrm>
          <a:prstGeom prst="rect">
            <a:avLst/>
          </a:prstGeom>
        </p:spPr>
      </p:pic>
      <p:pic>
        <p:nvPicPr>
          <p:cNvPr id="13" name="Picture 12" descr="A wheat plant with orange leaves&#10;&#10;Description automatically generated with medium confidence">
            <a:extLst>
              <a:ext uri="{FF2B5EF4-FFF2-40B4-BE49-F238E27FC236}">
                <a16:creationId xmlns:a16="http://schemas.microsoft.com/office/drawing/2014/main" id="{DE2521A7-1629-3EAE-2462-911858DE322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201" y="4563675"/>
            <a:ext cx="952748" cy="2463753"/>
          </a:xfrm>
          <a:prstGeom prst="rect">
            <a:avLst/>
          </a:prstGeom>
        </p:spPr>
      </p:pic>
      <p:pic>
        <p:nvPicPr>
          <p:cNvPr id="14" name="Picture 13" descr="A wheat plant with orange leaves&#10;&#10;Description automatically generated with medium confidence">
            <a:extLst>
              <a:ext uri="{FF2B5EF4-FFF2-40B4-BE49-F238E27FC236}">
                <a16:creationId xmlns:a16="http://schemas.microsoft.com/office/drawing/2014/main" id="{04E15C35-8408-0D09-2136-81F8125E4AE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90" y="4632471"/>
            <a:ext cx="920779" cy="2381085"/>
          </a:xfrm>
          <a:prstGeom prst="rect">
            <a:avLst/>
          </a:prstGeom>
        </p:spPr>
      </p:pic>
      <p:pic>
        <p:nvPicPr>
          <p:cNvPr id="15" name="Picture 14" descr="A wheat plant with orange leaves&#10;&#10;Description automatically generated with medium confidence">
            <a:extLst>
              <a:ext uri="{FF2B5EF4-FFF2-40B4-BE49-F238E27FC236}">
                <a16:creationId xmlns:a16="http://schemas.microsoft.com/office/drawing/2014/main" id="{9F9D10E1-84A1-CB25-54C7-8739763739C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172" y="4646344"/>
            <a:ext cx="920779" cy="23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9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B7DA03B-A3DF-5F30-713B-5F36AD4F2AAD}"/>
              </a:ext>
            </a:extLst>
          </p:cNvPr>
          <p:cNvSpPr txBox="1">
            <a:spLocks/>
          </p:cNvSpPr>
          <p:nvPr/>
        </p:nvSpPr>
        <p:spPr>
          <a:xfrm>
            <a:off x="8336716" y="5442670"/>
            <a:ext cx="711837" cy="503000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i="0" kern="1200">
                <a:solidFill>
                  <a:srgbClr val="FF0000"/>
                </a:solidFill>
                <a:latin typeface="Mokoko Trial Extra Bold" panose="02060503020203020204" pitchFamily="18" charset="77"/>
                <a:ea typeface="+mn-ea"/>
                <a:cs typeface="Mokoko Trial Extra Bold" panose="02060503020203020204" pitchFamily="18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caption here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sitting on the ground holding a tray of food&#10;&#10;Description automatically generated">
            <a:extLst>
              <a:ext uri="{FF2B5EF4-FFF2-40B4-BE49-F238E27FC236}">
                <a16:creationId xmlns:a16="http://schemas.microsoft.com/office/drawing/2014/main" id="{295D461B-94B2-3D2B-14AC-DEA77639D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14" r="5168"/>
          <a:stretch/>
        </p:blipFill>
        <p:spPr>
          <a:xfrm>
            <a:off x="3671393" y="692698"/>
            <a:ext cx="5472609" cy="5351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1051D7-54C3-5EA8-8827-8BE6CFBE7263}"/>
              </a:ext>
            </a:extLst>
          </p:cNvPr>
          <p:cNvSpPr txBox="1"/>
          <p:nvPr/>
        </p:nvSpPr>
        <p:spPr>
          <a:xfrm>
            <a:off x="4215942" y="615680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Nyarai with a selection of her harvest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6F115C-8B5C-E545-82E9-FFB8B126CB5D}"/>
              </a:ext>
            </a:extLst>
          </p:cNvPr>
          <p:cNvSpPr txBox="1"/>
          <p:nvPr/>
        </p:nvSpPr>
        <p:spPr>
          <a:xfrm>
            <a:off x="283541" y="2336612"/>
            <a:ext cx="3150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donations will help protect the harvest and the hope of farmers like Nyarai and their families.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 descr="A yellow plant with black background&#10;&#10;Description automatically generated">
            <a:extLst>
              <a:ext uri="{FF2B5EF4-FFF2-40B4-BE49-F238E27FC236}">
                <a16:creationId xmlns:a16="http://schemas.microsoft.com/office/drawing/2014/main" id="{7A2C8DE9-8DCE-6C76-3CCD-172D04F43B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706" y="5308176"/>
            <a:ext cx="1584075" cy="1727082"/>
          </a:xfrm>
          <a:prstGeom prst="rect">
            <a:avLst/>
          </a:prstGeom>
        </p:spPr>
      </p:pic>
      <p:pic>
        <p:nvPicPr>
          <p:cNvPr id="7" name="Picture 6" descr="A yellow plant with black background&#10;&#10;Description automatically generated">
            <a:extLst>
              <a:ext uri="{FF2B5EF4-FFF2-40B4-BE49-F238E27FC236}">
                <a16:creationId xmlns:a16="http://schemas.microsoft.com/office/drawing/2014/main" id="{00B51C72-27EF-C0BE-7432-53B5AFC6BC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43" y="5589240"/>
            <a:ext cx="1293661" cy="1410450"/>
          </a:xfrm>
          <a:prstGeom prst="rect">
            <a:avLst/>
          </a:prstGeom>
        </p:spPr>
      </p:pic>
      <p:pic>
        <p:nvPicPr>
          <p:cNvPr id="11" name="Picture 10" descr="A sunflower with white and orange petals&#10;&#10;Description automatically generated">
            <a:extLst>
              <a:ext uri="{FF2B5EF4-FFF2-40B4-BE49-F238E27FC236}">
                <a16:creationId xmlns:a16="http://schemas.microsoft.com/office/drawing/2014/main" id="{2BC33FCB-6C39-2E14-105F-BB407522CA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8421"/>
            <a:ext cx="1926144" cy="19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293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A COLOURS">
      <a:dk1>
        <a:srgbClr val="000000"/>
      </a:dk1>
      <a:lt1>
        <a:srgbClr val="FFFFFF"/>
      </a:lt1>
      <a:dk2>
        <a:srgbClr val="EA1017"/>
      </a:dk2>
      <a:lt2>
        <a:srgbClr val="FFFFFF"/>
      </a:lt2>
      <a:accent1>
        <a:srgbClr val="A22A51"/>
      </a:accent1>
      <a:accent2>
        <a:srgbClr val="EE7700"/>
      </a:accent2>
      <a:accent3>
        <a:srgbClr val="EEA300"/>
      </a:accent3>
      <a:accent4>
        <a:srgbClr val="FFFFFF"/>
      </a:accent4>
      <a:accent5>
        <a:srgbClr val="000000"/>
      </a:accent5>
      <a:accent6>
        <a:srgbClr val="DEDAD5"/>
      </a:accent6>
      <a:hlink>
        <a:srgbClr val="EA1017"/>
      </a:hlink>
      <a:folHlink>
        <a:srgbClr val="EA101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descreen 16 by 9 external" id="{00E72605-57E7-7440-8A89-584A9D69C8EE}" vid="{AED44B64-BF07-464A-ADCE-47A68D58741E}"/>
    </a:ext>
  </a:extLst>
</a:theme>
</file>

<file path=ppt/theme/theme10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descreen 16 by 9 external" id="{00E72605-57E7-7440-8A89-584A9D69C8EE}" vid="{A450ED19-357E-534D-B3EB-5D5B0DCECFE6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 - Large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descreen 16 by 9 external" id="{00E72605-57E7-7440-8A89-584A9D69C8EE}" vid="{220D7235-03EE-A044-9F6A-95DC8BEC3377}"/>
    </a:ext>
  </a:extLst>
</a:theme>
</file>

<file path=ppt/theme/theme3.xml><?xml version="1.0" encoding="utf-8"?>
<a:theme xmlns:a="http://schemas.openxmlformats.org/drawingml/2006/main" name="Title Slide - Event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descreen 16 by 9 external" id="{00E72605-57E7-7440-8A89-584A9D69C8EE}" vid="{B5EE3C31-C122-FC4A-9C8D-0A984E4E6CF4}"/>
    </a:ext>
  </a:extLst>
</a:theme>
</file>

<file path=ppt/theme/theme4.xml><?xml version="1.0" encoding="utf-8"?>
<a:theme xmlns:a="http://schemas.openxmlformats.org/drawingml/2006/main" name="Title Slide - Event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descreen 16 by 9 external" id="{00E72605-57E7-7440-8A89-584A9D69C8EE}" vid="{E0337FF8-D136-A447-B743-28B78E76AEE0}"/>
    </a:ext>
  </a:extLst>
</a:theme>
</file>

<file path=ppt/theme/theme5.xml><?xml version="1.0" encoding="utf-8"?>
<a:theme xmlns:a="http://schemas.openxmlformats.org/drawingml/2006/main" name="3 CA Template - Bullet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widescreen 16 by 9 external" id="{00E72605-57E7-7440-8A89-584A9D69C8EE}" vid="{B2E3CA52-0568-904D-9C71-DBBA94EB29BA}"/>
    </a:ext>
  </a:extLst>
</a:theme>
</file>

<file path=ppt/theme/theme6.xml><?xml version="1.0" encoding="utf-8"?>
<a:theme xmlns:a="http://schemas.openxmlformats.org/drawingml/2006/main" name="4 CA Template - Image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widescreen 16 by 9 external" id="{00E72605-57E7-7440-8A89-584A9D69C8EE}" vid="{93DDD23F-52BE-974B-9AD9-CCA7F6579B09}"/>
    </a:ext>
  </a:extLst>
</a:theme>
</file>

<file path=ppt/theme/theme7.xml><?xml version="1.0" encoding="utf-8"?>
<a:theme xmlns:a="http://schemas.openxmlformats.org/drawingml/2006/main" name="1_4 CA Template - Image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widescreen 16 by 9 external" id="{00E72605-57E7-7440-8A89-584A9D69C8EE}" vid="{5C8932D2-D400-5945-9494-D47D2BFBF4C8}"/>
    </a:ext>
  </a:extLst>
</a:theme>
</file>

<file path=ppt/theme/theme8.xml><?xml version="1.0" encoding="utf-8"?>
<a:theme xmlns:a="http://schemas.openxmlformats.org/drawingml/2006/main" name="Full pag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descreen 16 by 9 external" id="{00E72605-57E7-7440-8A89-584A9D69C8EE}" vid="{2C09894A-0591-6345-B87E-D4680271202B}"/>
    </a:ext>
  </a:extLst>
</a:theme>
</file>

<file path=ppt/theme/theme9.xml><?xml version="1.0" encoding="utf-8"?>
<a:theme xmlns:a="http://schemas.openxmlformats.org/drawingml/2006/main" name="End Slide with Act Allia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descreen 16 by 9 external" id="{00E72605-57E7-7440-8A89-584A9D69C8EE}" vid="{5A6E3B23-1CFB-564A-A01A-D0C01091EBF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af516d-3959-4b07-9006-c20b9a119ef8" xsi:nil="true"/>
    <lcf76f155ced4ddcb4097134ff3c332f xmlns="de56d33f-f15c-4879-a769-df1e0048f76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1BED8BB21D54F87A5EB087593877B" ma:contentTypeVersion="18" ma:contentTypeDescription="Create a new document." ma:contentTypeScope="" ma:versionID="d669b859669db583e596e4d9b3af2884">
  <xsd:schema xmlns:xsd="http://www.w3.org/2001/XMLSchema" xmlns:xs="http://www.w3.org/2001/XMLSchema" xmlns:p="http://schemas.microsoft.com/office/2006/metadata/properties" xmlns:ns2="de56d33f-f15c-4879-a769-df1e0048f764" xmlns:ns3="5d8760b0-fecb-467a-b87d-5d1741e37f37" xmlns:ns4="05af516d-3959-4b07-9006-c20b9a119ef8" targetNamespace="http://schemas.microsoft.com/office/2006/metadata/properties" ma:root="true" ma:fieldsID="e42d04d4e56b7bdbaabbc48e24eaf492" ns2:_="" ns3:_="" ns4:_="">
    <xsd:import namespace="de56d33f-f15c-4879-a769-df1e0048f764"/>
    <xsd:import namespace="5d8760b0-fecb-467a-b87d-5d1741e37f37"/>
    <xsd:import namespace="05af516d-3959-4b07-9006-c20b9a119e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6d33f-f15c-4879-a769-df1e0048f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cedb28-21b0-4288-ad75-dcb5861329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760b0-fecb-467a-b87d-5d1741e37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f516d-3959-4b07-9006-c20b9a119ef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c376e72-39db-4182-ba7b-36194172671c}" ma:internalName="TaxCatchAll" ma:showField="CatchAllData" ma:web="5d8760b0-fecb-467a-b87d-5d1741e37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1CD68-B982-4B23-B85E-70D97A1A1C54}">
  <ds:schemaRefs>
    <ds:schemaRef ds:uri="http://www.w3.org/XML/1998/namespace"/>
    <ds:schemaRef ds:uri="http://schemas.microsoft.com/office/2006/documentManagement/types"/>
    <ds:schemaRef ds:uri="http://purl.org/dc/terms/"/>
    <ds:schemaRef ds:uri="de56d33f-f15c-4879-a769-df1e0048f764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05af516d-3959-4b07-9006-c20b9a119ef8"/>
    <ds:schemaRef ds:uri="http://schemas.microsoft.com/office/infopath/2007/PartnerControls"/>
    <ds:schemaRef ds:uri="5d8760b0-fecb-467a-b87d-5d1741e37f3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BC5690-666C-4D38-BE24-CA83DEE3E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6d33f-f15c-4879-a769-df1e0048f764"/>
    <ds:schemaRef ds:uri="5d8760b0-fecb-467a-b87d-5d1741e37f37"/>
    <ds:schemaRef ds:uri="05af516d-3959-4b07-9006-c20b9a119e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C82908-ED78-4888-B76F-E4EC8BD0CD1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dcc3c28-72e9-4e1b-b511-2c9bf3bc5878}" enabled="0" method="" siteId="{9dcc3c28-72e9-4e1b-b511-2c9bf3bc587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Title Slide</Template>
  <TotalTime>1</TotalTime>
  <Words>295</Words>
  <Application>Microsoft Office PowerPoint</Application>
  <PresentationFormat>On-screen Show (4:3)</PresentationFormat>
  <Paragraphs>36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Title Slide</vt:lpstr>
      <vt:lpstr>Title slide - Large photo</vt:lpstr>
      <vt:lpstr>Title Slide - Event </vt:lpstr>
      <vt:lpstr>Title Slide - Event red</vt:lpstr>
      <vt:lpstr>3 CA Template - Bullet Slides</vt:lpstr>
      <vt:lpstr>4 CA Template - Image Slides</vt:lpstr>
      <vt:lpstr>1_4 CA Template - Image Slides</vt:lpstr>
      <vt:lpstr>Full page image</vt:lpstr>
      <vt:lpstr>End Slide with Act Alliance</vt:lpstr>
      <vt:lpstr>End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Lloyd</dc:creator>
  <cp:lastModifiedBy>Gemma Murray</cp:lastModifiedBy>
  <cp:revision>13</cp:revision>
  <dcterms:created xsi:type="dcterms:W3CDTF">2023-09-19T09:47:58Z</dcterms:created>
  <dcterms:modified xsi:type="dcterms:W3CDTF">2024-07-26T13:17:05Z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/>
  </property>
  <property fmtid="{D5CDD505-2E9C-101B-9397-08002B2CF9AE}" pid="3" name="InternationalOperationsManual">
    <vt:lpwstr>0</vt:lpwstr>
  </property>
  <property fmtid="{D5CDD505-2E9C-101B-9397-08002B2CF9AE}" pid="4" name="PlanningReportingUnit">
    <vt:lpwstr/>
  </property>
  <property fmtid="{D5CDD505-2E9C-101B-9397-08002B2CF9AE}" pid="5" name="Team">
    <vt:lpwstr/>
  </property>
  <property fmtid="{D5CDD505-2E9C-101B-9397-08002B2CF9AE}" pid="6" name="FocusArea">
    <vt:lpwstr/>
  </property>
  <property fmtid="{D5CDD505-2E9C-101B-9397-08002B2CF9AE}" pid="7" name="DocumentStatus">
    <vt:lpwstr>Draft</vt:lpwstr>
  </property>
  <property fmtid="{D5CDD505-2E9C-101B-9397-08002B2CF9AE}" pid="8" name="Region">
    <vt:lpwstr/>
  </property>
  <property fmtid="{D5CDD505-2E9C-101B-9397-08002B2CF9AE}" pid="9" name="Country">
    <vt:lpwstr>England</vt:lpwstr>
  </property>
  <property fmtid="{D5CDD505-2E9C-101B-9397-08002B2CF9AE}" pid="10" name="Language">
    <vt:lpwstr>English</vt:lpwstr>
  </property>
  <property fmtid="{D5CDD505-2E9C-101B-9397-08002B2CF9AE}" pid="11" name="Show in Resources">
    <vt:lpwstr>0</vt:lpwstr>
  </property>
  <property fmtid="{D5CDD505-2E9C-101B-9397-08002B2CF9AE}" pid="12" name="Working with churches">
    <vt:lpwstr/>
  </property>
  <property fmtid="{D5CDD505-2E9C-101B-9397-08002B2CF9AE}" pid="13" name="_ip_UnifiedCompliancePolicyUIAction">
    <vt:lpwstr/>
  </property>
  <property fmtid="{D5CDD505-2E9C-101B-9397-08002B2CF9AE}" pid="14" name="Document Type">
    <vt:lpwstr>Template</vt:lpwstr>
  </property>
  <property fmtid="{D5CDD505-2E9C-101B-9397-08002B2CF9AE}" pid="15" name="Category">
    <vt:lpwstr>Admin</vt:lpwstr>
  </property>
  <property fmtid="{D5CDD505-2E9C-101B-9397-08002B2CF9AE}" pid="16" name="_ip_UnifiedCompliancePolicyProperties">
    <vt:lpwstr/>
  </property>
  <property fmtid="{D5CDD505-2E9C-101B-9397-08002B2CF9AE}" pid="17" name="Unit">
    <vt:lpwstr>Design</vt:lpwstr>
  </property>
  <property fmtid="{D5CDD505-2E9C-101B-9397-08002B2CF9AE}" pid="18" name="Archived">
    <vt:lpwstr/>
  </property>
  <property fmtid="{D5CDD505-2E9C-101B-9397-08002B2CF9AE}" pid="19" name="ContentTypeId">
    <vt:lpwstr>0x0101007201BED8BB21D54F87A5EB087593877B</vt:lpwstr>
  </property>
  <property fmtid="{D5CDD505-2E9C-101B-9397-08002B2CF9AE}" pid="20" name="MediaServiceImageTags">
    <vt:lpwstr/>
  </property>
</Properties>
</file>