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717" r:id="rId5"/>
    <p:sldMasterId id="2147483731" r:id="rId6"/>
    <p:sldMasterId id="2147483735" r:id="rId7"/>
    <p:sldMasterId id="2147483733" r:id="rId8"/>
    <p:sldMasterId id="2147483648" r:id="rId9"/>
    <p:sldMasterId id="2147483721" r:id="rId10"/>
    <p:sldMasterId id="2147483726" r:id="rId11"/>
    <p:sldMasterId id="2147483722" r:id="rId12"/>
    <p:sldMasterId id="2147483713" r:id="rId13"/>
    <p:sldMasterId id="2147483714" r:id="rId14"/>
  </p:sldMasterIdLst>
  <p:notesMasterIdLst>
    <p:notesMasterId r:id="rId39"/>
  </p:notesMasterIdLst>
  <p:sldIdLst>
    <p:sldId id="279" r:id="rId15"/>
    <p:sldId id="304" r:id="rId16"/>
    <p:sldId id="292" r:id="rId17"/>
    <p:sldId id="294" r:id="rId18"/>
    <p:sldId id="282" r:id="rId19"/>
    <p:sldId id="295" r:id="rId20"/>
    <p:sldId id="285" r:id="rId21"/>
    <p:sldId id="280" r:id="rId22"/>
    <p:sldId id="284" r:id="rId23"/>
    <p:sldId id="286" r:id="rId24"/>
    <p:sldId id="288" r:id="rId25"/>
    <p:sldId id="289" r:id="rId26"/>
    <p:sldId id="290" r:id="rId27"/>
    <p:sldId id="296" r:id="rId28"/>
    <p:sldId id="297" r:id="rId29"/>
    <p:sldId id="298" r:id="rId30"/>
    <p:sldId id="299" r:id="rId31"/>
    <p:sldId id="300" r:id="rId32"/>
    <p:sldId id="301" r:id="rId33"/>
    <p:sldId id="287" r:id="rId34"/>
    <p:sldId id="303" r:id="rId35"/>
    <p:sldId id="305" r:id="rId36"/>
    <p:sldId id="306" r:id="rId37"/>
    <p:sldId id="309" r:id="rId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521415D9-36F7-43E2-AB2F-B90AF26B5E84}">
      <p14:sectionLst xmlns:p14="http://schemas.microsoft.com/office/powerpoint/2010/main">
        <p14:section name="Titles" id="{C6918B2E-0D2E-9847-A519-3C156E7A5B3C}">
          <p14:sldIdLst>
            <p14:sldId id="279"/>
            <p14:sldId id="304"/>
            <p14:sldId id="292"/>
            <p14:sldId id="294"/>
            <p14:sldId id="282"/>
            <p14:sldId id="295"/>
            <p14:sldId id="285"/>
            <p14:sldId id="280"/>
            <p14:sldId id="284"/>
            <p14:sldId id="286"/>
            <p14:sldId id="288"/>
            <p14:sldId id="289"/>
            <p14:sldId id="290"/>
            <p14:sldId id="296"/>
            <p14:sldId id="297"/>
            <p14:sldId id="298"/>
            <p14:sldId id="299"/>
            <p14:sldId id="300"/>
            <p14:sldId id="301"/>
            <p14:sldId id="287"/>
            <p14:sldId id="303"/>
            <p14:sldId id="305"/>
            <p14:sldId id="306"/>
            <p14:sldId id="309"/>
          </p14:sldIdLst>
        </p14:section>
        <p14:section name="Text slides" id="{44D9646A-E7A8-9F4B-A395-7581835CBA1E}">
          <p14:sldIdLst/>
        </p14:section>
        <p14:section name="Image slides" id="{69B75628-890D-5740-9ED9-D3E11C4DA84A}">
          <p14:sldIdLst/>
        </p14:section>
        <p14:section name="End slides" id="{9859243E-B635-2F4B-B063-515CFEEA16C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4" clrIdx="0">
    <p:extLst>
      <p:ext uri="{19B8F6BF-5375-455C-9EA6-DF929625EA0E}">
        <p15:presenceInfo xmlns:p15="http://schemas.microsoft.com/office/powerpoint/2012/main" userId="S::abrown@christian-aid.org::d6bbd835-4cf8-44a0-b3c4-68fef140b4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12A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2CF492-9741-DF89-FD3C-F30BDDCC09EC}" v="5" dt="2021-09-06T10:33:43.195"/>
    <p1510:client id="{8647732A-56F9-4165-89DE-B8212F6140DE}" v="6" dt="2021-09-01T20:05:52.972"/>
    <p1510:client id="{B4B8B516-99B4-8EAE-6E27-CFBDB26944AA}" v="214" dt="2021-09-09T09:57:34.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0" Type="http://schemas.openxmlformats.org/officeDocument/2006/relationships/slide" Target="slides/slide6.xml"/><Relationship Id="rId4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6T03:26:53.935" idx="3">
    <p:pos x="10" y="10"/>
    <p:text>What is the baobab powder used for?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978D41-7074-40A0-8A8E-A985EF74172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67" name="Rectangle 3">
            <a:extLst>
              <a:ext uri="{FF2B5EF4-FFF2-40B4-BE49-F238E27FC236}">
                <a16:creationId xmlns:a16="http://schemas.microsoft.com/office/drawing/2014/main" id="{DE5BD2B1-1938-4D49-82F2-06E4AC77EF9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0"/>
                <a:cs typeface="+mn-cs"/>
              </a:defRPr>
            </a:lvl1pPr>
          </a:lstStyle>
          <a:p>
            <a:pPr>
              <a:defRPr/>
            </a:pPr>
            <a:endParaRPr lang="en-GB"/>
          </a:p>
        </p:txBody>
      </p:sp>
      <p:sp>
        <p:nvSpPr>
          <p:cNvPr id="3076" name="Rectangle 4">
            <a:extLst>
              <a:ext uri="{FF2B5EF4-FFF2-40B4-BE49-F238E27FC236}">
                <a16:creationId xmlns:a16="http://schemas.microsoft.com/office/drawing/2014/main" id="{EFE5E8D2-C487-794D-B51E-A36D4BAAAC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5AE4196D-6121-4CF8-BB11-7EC03D4826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3670" name="Rectangle 6">
            <a:extLst>
              <a:ext uri="{FF2B5EF4-FFF2-40B4-BE49-F238E27FC236}">
                <a16:creationId xmlns:a16="http://schemas.microsoft.com/office/drawing/2014/main" id="{5739531D-E977-492B-89BC-4A5F23C8569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71" name="Rectangle 7">
            <a:extLst>
              <a:ext uri="{FF2B5EF4-FFF2-40B4-BE49-F238E27FC236}">
                <a16:creationId xmlns:a16="http://schemas.microsoft.com/office/drawing/2014/main" id="{9B85C269-D8CF-43EC-8D7A-09DE5D8AD4B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ヒラギノ角ゴ Pro W3" pitchFamily="-84" charset="-128"/>
              </a:defRPr>
            </a:lvl1pPr>
          </a:lstStyle>
          <a:p>
            <a:pPr>
              <a:defRPr/>
            </a:pPr>
            <a:fld id="{8C4377FC-F24F-704B-9E5C-5852303664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liamcharmer?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hristianaid.org.uk/appeals/key-appeals/harvest-appeal/resourc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ristianaid.org.uk/appeals/key-appeals/harvest-appeal/resourc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liamcharmer?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fhfpix?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timotheus_froebel?utm_source=unsplash&amp;utm_medium=referral&amp;utm_content=creditCopyTex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nsplash.com/s/photos/apple-tree?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dadivafoodstyling?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nsplash.com/s/photos/pear-tree?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seyiram?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nsplash.com/s/photos/cocoa?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colt10jordan?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photos/coconut-tree?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ea typeface="ヒラギノ角ゴ Pro W3"/>
                <a:cs typeface="Arial"/>
              </a:rPr>
              <a:t>These reflective resources ,‘Drink from the Well’, are designed to be used flexibly and to be adapted for your context ; they can be used as the basis for an assembly, for Collective Worship or for a time of reflection to support personal wellbeing and SMSC across the curriculum. This set of resources will be added to on a regular basis and, to begin with, they will focus on the values which underpin the work of Christian Aid. We will seek to use a wide range of materials as a starting point for reflection and to introduce pupils to different voices from across the world.</a:t>
            </a:r>
            <a:endParaRPr lang="en-US">
              <a:latin typeface="Arial"/>
              <a:ea typeface="ヒラギノ角ゴ Pro W3"/>
              <a:cs typeface="Arial"/>
            </a:endParaRPr>
          </a:p>
          <a:p>
            <a:r>
              <a:rPr lang="en-GB"/>
              <a:t>This Harvest version of ‘Drink from the well’ introduces pupils to the theme of climate justice and links with the Christian Aid 2021 Harvest Appeal. We use ‘trees’ as a Harvest focus and discover how the Baobab tree is a life giving resource for communities in Malawi as they live with the impact of climate change. </a:t>
            </a:r>
          </a:p>
          <a:p>
            <a:r>
              <a:rPr lang="en-GB"/>
              <a:t>This resource provides opportunities for learning, reflection and action and is divided into three sections:</a:t>
            </a:r>
          </a:p>
          <a:p>
            <a:pPr marL="171450" indent="-171450">
              <a:buFont typeface="Arial" panose="020B0604020202020204" pitchFamily="34" charset="0"/>
              <a:buChar char="•"/>
            </a:pPr>
            <a:r>
              <a:rPr lang="en-GB"/>
              <a:t>Gather round the well – think, talk, and learn together</a:t>
            </a:r>
          </a:p>
          <a:p>
            <a:pPr marL="171450" indent="-171450">
              <a:buFont typeface="Arial" panose="020B0604020202020204" pitchFamily="34" charset="0"/>
              <a:buChar char="•"/>
            </a:pPr>
            <a:r>
              <a:rPr lang="en-GB"/>
              <a:t>Drink deeply from the well – reflect on your learning</a:t>
            </a:r>
          </a:p>
          <a:p>
            <a:pPr marL="171450" indent="-171450">
              <a:buFont typeface="Arial" panose="020B0604020202020204" pitchFamily="34" charset="0"/>
              <a:buChar char="•"/>
            </a:pPr>
            <a:r>
              <a:rPr lang="en-GB"/>
              <a:t>Go refreshed – respond and act</a:t>
            </a:r>
          </a:p>
          <a:p>
            <a:r>
              <a:rPr lang="en-GB">
                <a:latin typeface="Arial"/>
                <a:ea typeface="ヒラギノ角ゴ Pro W3"/>
                <a:cs typeface="Arial"/>
              </a:rPr>
              <a:t>Photo credit: </a:t>
            </a:r>
            <a:r>
              <a:rPr lang="en-GB" err="1">
                <a:latin typeface="Arial"/>
                <a:ea typeface="ヒラギノ角ゴ Pro W3"/>
                <a:cs typeface="Arial"/>
              </a:rPr>
              <a:t>Unsplash</a:t>
            </a:r>
            <a:r>
              <a:rPr lang="en-GB">
                <a:latin typeface="Arial"/>
                <a:ea typeface="ヒラギノ角ゴ Pro W3"/>
                <a:cs typeface="Arial"/>
              </a:rPr>
              <a:t>/Jimmy Chang</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a:t>
            </a:fld>
            <a:endParaRPr lang="en-GB" altLang="en-US"/>
          </a:p>
        </p:txBody>
      </p:sp>
    </p:spTree>
    <p:extLst>
      <p:ext uri="{BB962C8B-B14F-4D97-AF65-F5344CB8AC3E}">
        <p14:creationId xmlns:p14="http://schemas.microsoft.com/office/powerpoint/2010/main" val="350786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a:t>Trees help us in the fight against climate change but did you know that they can also teach us about climate and climate change?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a:p>
          <a:p>
            <a:r>
              <a:rPr lang="en-GB">
                <a:latin typeface="Arial"/>
                <a:ea typeface="ヒラギノ角ゴ Pro W3"/>
                <a:cs typeface="Arial"/>
              </a:rPr>
              <a:t>When we talk about what the weather is like we are talking about specific events – like a hot day or a snowy day – something that occurs over a short period of time. When we talk about climate </a:t>
            </a:r>
            <a:r>
              <a:rPr lang="en-GB" b="0" i="0">
                <a:solidFill>
                  <a:srgbClr val="222222"/>
                </a:solidFill>
                <a:effectLst/>
                <a:latin typeface="Arial"/>
                <a:ea typeface="ヒラギノ角ゴ Pro W3"/>
                <a:cs typeface="Arial"/>
              </a:rPr>
              <a:t>we are describing the weather conditions that are expected in an area at a particular time of year e.g. is it usually rainy or usually dry? </a:t>
            </a:r>
            <a:r>
              <a:rPr lang="en-GB">
                <a:solidFill>
                  <a:srgbClr val="222222"/>
                </a:solidFill>
                <a:latin typeface="Arial"/>
                <a:ea typeface="ヒラギノ角ゴ Pro W3"/>
                <a:cs typeface="Arial"/>
              </a:rPr>
              <a:t>The difference can be explained like this: you look at a weather forecast to decide what you might want to wear on a particular day (do I need an umbrella or a sun hat?) But the climate of your area tells you what sort of clothes you might have in your wardrobe (do you live in a part of the world that is reliably hot and sunny, or do you live in a place where the winters are very cold, for example). A </a:t>
            </a:r>
            <a:r>
              <a:rPr lang="en-GB" b="0" i="0">
                <a:solidFill>
                  <a:srgbClr val="222222"/>
                </a:solidFill>
                <a:effectLst/>
                <a:latin typeface="Arial"/>
                <a:ea typeface="ヒラギノ角ゴ Pro W3"/>
                <a:cs typeface="Arial"/>
              </a:rPr>
              <a:t>region’s climate is learnt about by observing its weather over many years—generally 30 years or more. In most places, daily weather records have only been kept for the past 100 to 150 years. So, if scientists want to learn about the climate hundreds or thousands of years ago, they need to use other sources, and that’s where trees can help! Trees can live for hundreds—and sometimes even thousands—of years. One way that scientists use trees to learn about the climate is by studying a tree’s rings. The rings inside the trunk of the tree are markings which help scientists to work out how old the tree is and also what the weather has been like during the life of the tree . So one light ring with one dark ring represents a year of growth; rings are wider in warm, wet years and thinner in dry, cold years.</a:t>
            </a:r>
            <a:r>
              <a:rPr lang="en-GB">
                <a:solidFill>
                  <a:srgbClr val="222222"/>
                </a:solidFill>
                <a:latin typeface="Arial"/>
                <a:ea typeface="ヒラギノ角ゴ Pro W3"/>
                <a:cs typeface="Arial"/>
              </a:rPr>
              <a:t> </a:t>
            </a:r>
            <a:endParaRPr lang="en-GB" b="0" i="0">
              <a:solidFill>
                <a:srgbClr val="222222"/>
              </a:solidFill>
              <a:effectLst/>
              <a:latin typeface="Arial" panose="020B0604020202020204" pitchFamily="34" charset="0"/>
              <a:cs typeface="Arial"/>
            </a:endParaRPr>
          </a:p>
          <a:p>
            <a:pPr algn="l"/>
            <a:r>
              <a:rPr lang="en-GB" b="0" i="0">
                <a:solidFill>
                  <a:srgbClr val="222222"/>
                </a:solidFill>
                <a:effectLst/>
                <a:latin typeface="Arial" panose="020B0604020202020204" pitchFamily="34" charset="0"/>
              </a:rPr>
              <a:t>We know that our climate is changing and studying trees is one way in which scientists can help us understand what is happening. They warn us that change is happening. </a:t>
            </a:r>
          </a:p>
          <a:p>
            <a:r>
              <a:rPr lang="en-GB">
                <a:latin typeface="Arial"/>
                <a:ea typeface="ヒラギノ角ゴ Pro W3"/>
                <a:cs typeface="Arial"/>
              </a:rPr>
              <a:t>Photo by </a:t>
            </a:r>
            <a:r>
              <a:rPr lang="en-GB">
                <a:latin typeface="Arial"/>
                <a:ea typeface="ヒラギノ角ゴ Pro W3"/>
                <a:cs typeface="Arial"/>
                <a:hlinkClick r:id="rId3"/>
              </a:rPr>
              <a:t>Liam Charmer</a:t>
            </a:r>
            <a:r>
              <a:rPr lang="en-GB">
                <a:latin typeface="Arial"/>
                <a:ea typeface="ヒラギノ角ゴ Pro W3"/>
                <a:cs typeface="Arial"/>
              </a:rPr>
              <a:t> on </a:t>
            </a:r>
            <a:r>
              <a:rPr lang="en-GB">
                <a:latin typeface="Arial"/>
                <a:ea typeface="ヒラギノ角ゴ Pro W3"/>
                <a:cs typeface="Arial"/>
                <a:hlinkClick r:id="rId3"/>
              </a:rPr>
              <a:t>Unsplash</a:t>
            </a:r>
            <a:r>
              <a:rPr lang="en-GB">
                <a:latin typeface="Arial"/>
                <a:ea typeface="ヒラギノ角ゴ Pro W3"/>
                <a:cs typeface="Arial"/>
              </a:rPr>
              <a:t> </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10</a:t>
            </a:fld>
            <a:endParaRPr lang="en-GB" altLang="en-US"/>
          </a:p>
        </p:txBody>
      </p:sp>
    </p:spTree>
    <p:extLst>
      <p:ext uri="{BB962C8B-B14F-4D97-AF65-F5344CB8AC3E}">
        <p14:creationId xmlns:p14="http://schemas.microsoft.com/office/powerpoint/2010/main" val="217984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latin typeface="Arial"/>
                <a:ea typeface="ヒラギノ角ゴ Pro W3"/>
                <a:cs typeface="Arial"/>
              </a:rPr>
              <a:t>So, trees can send us a warning message about changes to our climate but they can also be a great source of help and hope. Listen to how the Baobab tree in Malawi has become a symbol of hope. [Move on to next slide.]</a:t>
            </a:r>
            <a:endParaRPr lang="en-GB">
              <a:cs typeface="Arial"/>
            </a:endParaRPr>
          </a:p>
          <a:p>
            <a:endParaRPr lang="en-GB">
              <a:cs typeface="Arial"/>
            </a:endParaRPr>
          </a:p>
          <a:p>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11</a:t>
            </a:fld>
            <a:endParaRPr lang="en-GB" altLang="en-US"/>
          </a:p>
        </p:txBody>
      </p:sp>
    </p:spTree>
    <p:extLst>
      <p:ext uri="{BB962C8B-B14F-4D97-AF65-F5344CB8AC3E}">
        <p14:creationId xmlns:p14="http://schemas.microsoft.com/office/powerpoint/2010/main" val="309134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100">
              <a:latin typeface="Open Sans" panose="020B0606030504020204" pitchFamily="34" charset="0"/>
              <a:cs typeface="Times New Roman" panose="02020603050405020304" pitchFamily="18" charset="0"/>
            </a:endParaRPr>
          </a:p>
          <a:p>
            <a:r>
              <a:rPr lang="en-GB" sz="1100">
                <a:effectLst/>
                <a:latin typeface="Open Sans" panose="020B0606030504020204" pitchFamily="34" charset="0"/>
                <a:ea typeface="Calibri" panose="020F0502020204030204" pitchFamily="34" charset="0"/>
                <a:cs typeface="Times New Roman" panose="02020603050405020304" pitchFamily="18" charset="0"/>
              </a:rPr>
              <a:t>Has anyone here seen a baobab fruit or drunk baobab juice? </a:t>
            </a:r>
          </a:p>
          <a:p>
            <a:r>
              <a:rPr lang="en-GB" sz="1100">
                <a:effectLst/>
                <a:latin typeface="Open Sans" panose="020B0606030504020204" pitchFamily="34" charset="0"/>
                <a:ea typeface="Calibri" panose="020F0502020204030204" pitchFamily="34" charset="0"/>
                <a:cs typeface="Times New Roman" panose="02020603050405020304" pitchFamily="18" charset="0"/>
              </a:rPr>
              <a:t>The baobab (</a:t>
            </a:r>
            <a:r>
              <a:rPr lang="en-GB" sz="1100" i="1">
                <a:effectLst/>
                <a:latin typeface="Open Sans" panose="020B0606030504020204" pitchFamily="34" charset="0"/>
                <a:ea typeface="Calibri" panose="020F0502020204030204" pitchFamily="34" charset="0"/>
                <a:cs typeface="Times New Roman" panose="02020603050405020304" pitchFamily="18" charset="0"/>
              </a:rPr>
              <a:t>Adansonia digitata</a:t>
            </a:r>
            <a:r>
              <a:rPr lang="en-GB" sz="1100">
                <a:effectLst/>
                <a:latin typeface="Open Sans" panose="020B0606030504020204" pitchFamily="34" charset="0"/>
                <a:ea typeface="Calibri" panose="020F0502020204030204" pitchFamily="34" charset="0"/>
                <a:cs typeface="Times New Roman" panose="02020603050405020304" pitchFamily="18" charset="0"/>
              </a:rPr>
              <a:t>) is remarkable – truly a tree of life. It’s a source of water, food, vitamins, medicine, fibre, shelter and much more. </a:t>
            </a:r>
          </a:p>
          <a:p>
            <a:r>
              <a:rPr lang="en-GB" sz="110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Adapt and </a:t>
            </a:r>
            <a:r>
              <a:rPr lang="en-GB" sz="1100">
                <a:solidFill>
                  <a:srgbClr val="FF0000"/>
                </a:solidFill>
                <a:latin typeface="Open Sans" panose="020B0606030504020204" pitchFamily="34" charset="0"/>
                <a:ea typeface="Calibri" panose="020F0502020204030204" pitchFamily="34" charset="0"/>
                <a:cs typeface="Times New Roman" panose="02020603050405020304" pitchFamily="18" charset="0"/>
              </a:rPr>
              <a:t>u</a:t>
            </a:r>
            <a:r>
              <a:rPr lang="en-GB" sz="110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se the following information to tell pupils a bit more about the Baobab tree and its fruit:</a:t>
            </a:r>
          </a:p>
          <a:p>
            <a:r>
              <a:rPr lang="en-GB" sz="1100">
                <a:latin typeface="Open Sans"/>
                <a:ea typeface="Calibri" panose="020F0502020204030204" pitchFamily="34" charset="0"/>
                <a:cs typeface="Open Sans"/>
              </a:rPr>
              <a:t>Baobabs</a:t>
            </a:r>
            <a:r>
              <a:rPr lang="en-GB" sz="1100">
                <a:effectLst/>
                <a:latin typeface="Open Sans"/>
                <a:ea typeface="Calibri" panose="020F0502020204030204" pitchFamily="34" charset="0"/>
                <a:cs typeface="Open Sans"/>
              </a:rPr>
              <a:t> originated in West Africa millions of years ago. Individual trees can live for more than a thousand years. This gives them a special place at the heart of African mythology and culture; for example, there is a myth that the baobab was among one of the first plants that God created.</a:t>
            </a:r>
          </a:p>
          <a:p>
            <a:r>
              <a:rPr lang="en-GB" sz="1100">
                <a:effectLst/>
                <a:latin typeface="Open Sans" panose="020B0606030504020204" pitchFamily="34" charset="0"/>
                <a:ea typeface="Calibri" panose="020F0502020204030204" pitchFamily="34" charset="0"/>
                <a:cs typeface="Times New Roman" panose="02020603050405020304" pitchFamily="18" charset="0"/>
              </a:rPr>
              <a:t>The oldest trees are very sacred. Because it’s considered bad luck to cut any baobab down, they survive when other trees are cut for charcoal or cooking wood. They are massive trees, storing huge volumes of water in their trunks, which can measure more than 10 metres in diameter. Yet they too are affected by the erratic weather -  rains, excessive heat and droughts of the climate crisis.</a:t>
            </a:r>
          </a:p>
          <a:p>
            <a:r>
              <a:rPr lang="en-GB" sz="1100">
                <a:effectLst/>
                <a:latin typeface="Open Sans"/>
                <a:ea typeface="Calibri" panose="020F0502020204030204" pitchFamily="34" charset="0"/>
                <a:cs typeface="Open Sans"/>
              </a:rPr>
              <a:t>The trees produce large numbers of fruits. The trees start to flower in October and the fruits are ripe in February. Because the baobab tree is a wild tree, most communities don’t attach </a:t>
            </a:r>
            <a:r>
              <a:rPr lang="en-GB" sz="1100">
                <a:latin typeface="Open Sans"/>
                <a:ea typeface="Calibri" panose="020F0502020204030204" pitchFamily="34" charset="0"/>
                <a:cs typeface="Open Sans"/>
              </a:rPr>
              <a:t>much </a:t>
            </a:r>
            <a:r>
              <a:rPr lang="en-GB" sz="1100">
                <a:effectLst/>
                <a:latin typeface="Open Sans"/>
                <a:ea typeface="Calibri" panose="020F0502020204030204" pitchFamily="34" charset="0"/>
                <a:cs typeface="Open Sans"/>
              </a:rPr>
              <a:t>value to it, but for some communities that has changed</a:t>
            </a:r>
            <a:r>
              <a:rPr lang="en-GB" sz="1100">
                <a:latin typeface="Open Sans"/>
                <a:ea typeface="Calibri" panose="020F0502020204030204" pitchFamily="34" charset="0"/>
                <a:cs typeface="Open Sans"/>
              </a:rPr>
              <a:t>  </a:t>
            </a:r>
            <a:r>
              <a:rPr lang="en-GB" sz="1100">
                <a:effectLst/>
                <a:latin typeface="Open Sans"/>
                <a:ea typeface="Calibri" panose="020F0502020204030204" pitchFamily="34" charset="0"/>
                <a:cs typeface="Open Sans"/>
              </a:rPr>
              <a:t> - now they make a deliberate effort to protect the trees from bush fires and replant some of the seeds depending on where they fall, to maximise their chances of growing.</a:t>
            </a:r>
          </a:p>
          <a:p>
            <a:r>
              <a:rPr lang="en-GB" sz="1100">
                <a:effectLst/>
                <a:latin typeface="Open Sans" panose="020B0606030504020204" pitchFamily="34" charset="0"/>
                <a:ea typeface="Calibri" panose="020F0502020204030204" pitchFamily="34" charset="0"/>
                <a:cs typeface="Times New Roman" panose="02020603050405020304" pitchFamily="18" charset="0"/>
              </a:rPr>
              <a:t>Baobab products can be found in some UK retailers </a:t>
            </a:r>
            <a:r>
              <a:rPr lang="en-GB" sz="1100">
                <a:latin typeface="Open Sans" panose="020B0606030504020204" pitchFamily="34" charset="0"/>
                <a:ea typeface="Calibri" panose="020F0502020204030204" pitchFamily="34" charset="0"/>
                <a:cs typeface="Times New Roman" panose="02020603050405020304" pitchFamily="18" charset="0"/>
              </a:rPr>
              <a:t>and t</a:t>
            </a:r>
            <a:r>
              <a:rPr lang="en-GB" sz="1100">
                <a:effectLst/>
                <a:latin typeface="Open Sans" panose="020B0606030504020204" pitchFamily="34" charset="0"/>
                <a:ea typeface="Calibri" panose="020F0502020204030204" pitchFamily="34" charset="0"/>
                <a:cs typeface="Times New Roman" panose="02020603050405020304" pitchFamily="18" charset="0"/>
              </a:rPr>
              <a:t>he global trade in baobab powder has become an important source of income for many rural families in sub-Saharan Africa.</a:t>
            </a:r>
          </a:p>
          <a:p>
            <a:r>
              <a:rPr lang="en-GB" sz="1100">
                <a:effectLst/>
                <a:latin typeface="Open Sans"/>
                <a:ea typeface="Calibri" panose="020F0502020204030204" pitchFamily="34" charset="0"/>
                <a:cs typeface="Open Sans"/>
              </a:rPr>
              <a:t> </a:t>
            </a:r>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endParaRPr lang="en-GB">
              <a:effectLst/>
              <a:latin typeface="Arial"/>
              <a:ea typeface="ヒラギノ角ゴ Pro W3"/>
              <a:cs typeface="Arial"/>
            </a:endParaRP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12</a:t>
            </a:fld>
            <a:endParaRPr lang="en-GB" altLang="en-US"/>
          </a:p>
        </p:txBody>
      </p:sp>
    </p:spTree>
    <p:extLst>
      <p:ext uri="{BB962C8B-B14F-4D97-AF65-F5344CB8AC3E}">
        <p14:creationId xmlns:p14="http://schemas.microsoft.com/office/powerpoint/2010/main" val="176143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ヒラギノ角ゴ Pro W3"/>
                <a:cs typeface="Arial"/>
              </a:rPr>
              <a:t>The Baobab tree grows in various parts of the world and is a familiar part of the landscape for many communities. Today we are going to zoom in on life in a community in southern Malawi to discover how the Baobab tree has become more than just a part of the landscape and is now at the heart of a thriving new business opportunity. This new opportunity brings hope and helps to build a strong future for communities who live each day with the challenges of climate change. </a:t>
            </a:r>
            <a:endParaRPr lang="en-US"/>
          </a:p>
          <a:p>
            <a:r>
              <a:rPr lang="en-GB">
                <a:latin typeface="Arial"/>
                <a:ea typeface="ヒラギノ角ゴ Pro W3"/>
                <a:cs typeface="Arial"/>
              </a:rPr>
              <a:t>We know that one of the biggest challenges that our world faces is the challenge of climate change: climate change causes our weather across the world to become more extreme or erratic. This often makes life harder for people already living in poverty, yet it’s rich countries that have done the most to cause climate change, through actions like using too many cars and relying on fossil fuels. It’s important for everyone across the world to learn from one another so that we can understand how to deal with the problem of climate change and how we can adapt to make life better for everyone, wherever they live, so that the world and all people can flourish.</a:t>
            </a:r>
          </a:p>
          <a:p>
            <a:r>
              <a:rPr lang="en-GB">
                <a:latin typeface="Arial"/>
                <a:ea typeface="ヒラギノ角ゴ Pro W3"/>
                <a:cs typeface="Arial"/>
              </a:rPr>
              <a:t>In 2019 a cyclone called Cyclone Idai hit areas of Mozambique, Zimbabwe and Malawi. This cyclone destroyed homes and buildings and washed away valuable crops that were growing in the fields as well as causing damage to healthy water supplies – a devastating impact of climate change for families living in these regions.  </a:t>
            </a:r>
          </a:p>
          <a:p>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p>
          <a:p>
            <a:r>
              <a:rPr lang="en-GB"/>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4377FC-F24F-704B-9E5C-5852303664E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38327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a:latin typeface="Arial" panose="020B0604020202020204" pitchFamily="34" charset="0"/>
              <a:cs typeface="Arial" panose="020B0604020202020204" pitchFamily="34" charset="0"/>
            </a:endParaRPr>
          </a:p>
          <a:p>
            <a:pPr>
              <a:defRPr/>
            </a:pPr>
            <a:r>
              <a:rPr lang="en-US" sz="1100">
                <a:latin typeface="Arial"/>
                <a:ea typeface="ヒラギノ角ゴ Pro W3"/>
                <a:cs typeface="Arial"/>
              </a:rPr>
              <a:t>In order to live with the effects of extreme weather conditions, and to recover from Cyclone Idai, communities in Malawi have had to find new ways to earn money for living and to pay for the rebuilding of houses, food, school and other essentials. Individuals - working together - have shared ideas, learnt new skills and developed new business opportunities, which offers hope in the face of the ongoing challenges from climate change. An example of this is a new business run by the </a:t>
            </a:r>
            <a:r>
              <a:rPr lang="en-GB" sz="1100" err="1">
                <a:effectLst/>
                <a:latin typeface="Arial"/>
                <a:ea typeface="Calibri" panose="020F0502020204030204" pitchFamily="34" charset="0"/>
                <a:cs typeface="Arial"/>
              </a:rPr>
              <a:t>Makande</a:t>
            </a:r>
            <a:r>
              <a:rPr lang="en-GB" sz="1100">
                <a:effectLst/>
                <a:latin typeface="Arial"/>
                <a:ea typeface="Calibri" panose="020F0502020204030204" pitchFamily="34" charset="0"/>
                <a:cs typeface="Arial"/>
              </a:rPr>
              <a:t> Women’s Group. Their inspirational story reveals how ‘new hope’ came from an unusual fruit – and an amazing group of women working together.</a:t>
            </a:r>
            <a:endParaRPr lang="en-GB" sz="1100">
              <a:latin typeface="Arial"/>
              <a:ea typeface="Calibri" panose="020F0502020204030204" pitchFamily="34" charset="0"/>
              <a:cs typeface="Arial"/>
            </a:endParaRPr>
          </a:p>
          <a:p>
            <a:pPr>
              <a:defRPr/>
            </a:pPr>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p>
          <a:p>
            <a:endParaRPr lang="en-US">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14</a:t>
            </a:fld>
            <a:endParaRPr lang="en-GB" altLang="en-US"/>
          </a:p>
        </p:txBody>
      </p:sp>
    </p:spTree>
    <p:extLst>
      <p:ext uri="{BB962C8B-B14F-4D97-AF65-F5344CB8AC3E}">
        <p14:creationId xmlns:p14="http://schemas.microsoft.com/office/powerpoint/2010/main" val="305126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i="0">
                <a:solidFill>
                  <a:srgbClr val="FF0000"/>
                </a:solidFill>
                <a:effectLst/>
                <a:latin typeface="Arial"/>
                <a:ea typeface="ヒラギノ角ゴ Pro W3"/>
                <a:cs typeface="Arial"/>
              </a:rPr>
              <a:t>The following photos show the work of the </a:t>
            </a:r>
            <a:r>
              <a:rPr lang="en-GB" sz="1100" b="1" i="0" err="1">
                <a:solidFill>
                  <a:srgbClr val="FF0000"/>
                </a:solidFill>
                <a:effectLst/>
                <a:latin typeface="Arial"/>
                <a:ea typeface="ヒラギノ角ゴ Pro W3"/>
                <a:cs typeface="Arial"/>
              </a:rPr>
              <a:t>Makande</a:t>
            </a:r>
            <a:r>
              <a:rPr lang="en-GB" sz="1100" b="1" i="0">
                <a:solidFill>
                  <a:srgbClr val="FF0000"/>
                </a:solidFill>
                <a:effectLst/>
                <a:latin typeface="Arial"/>
                <a:ea typeface="ヒラギノ角ゴ Pro W3"/>
                <a:cs typeface="Arial"/>
              </a:rPr>
              <a:t> Women’s group – show the pictures and use the information below to explain more about the women’s work:</a:t>
            </a:r>
            <a:r>
              <a:rPr lang="en-GB" sz="1100" b="1">
                <a:solidFill>
                  <a:srgbClr val="FF0000"/>
                </a:solidFill>
                <a:latin typeface="Arial"/>
                <a:ea typeface="ヒラギノ角ゴ Pro W3"/>
                <a:cs typeface="Arial"/>
              </a:rPr>
              <a:t> </a:t>
            </a:r>
            <a:endParaRPr lang="en-US"/>
          </a:p>
          <a:p>
            <a:r>
              <a:rPr lang="en-GB" sz="1100" b="0" i="0">
                <a:effectLst/>
                <a:latin typeface="Arial" panose="020B0604020202020204" pitchFamily="34" charset="0"/>
                <a:cs typeface="Arial" panose="020B0604020202020204" pitchFamily="34" charset="0"/>
              </a:rPr>
              <a:t>The baobab fruit from the Baobab tree is shaped like a rugby ball and is a light green colour. </a:t>
            </a:r>
            <a:r>
              <a:rPr lang="en-GB" sz="1100">
                <a:latin typeface="Arial" panose="020B0604020202020204" pitchFamily="34" charset="0"/>
                <a:cs typeface="Arial" panose="020B0604020202020204" pitchFamily="34" charset="0"/>
              </a:rPr>
              <a:t>The baobab fruit is a common sight in African markets. It has a light, citrusy taste which makes an excellent juice. </a:t>
            </a:r>
          </a:p>
          <a:p>
            <a:r>
              <a:rPr lang="en-GB" sz="1100" b="0" i="0">
                <a:effectLst/>
                <a:latin typeface="Arial"/>
                <a:ea typeface="ヒラギノ角ゴ Pro W3"/>
                <a:cs typeface="Arial"/>
              </a:rPr>
              <a:t>The </a:t>
            </a:r>
            <a:r>
              <a:rPr lang="en-GB" sz="1100" b="0" i="0" err="1">
                <a:effectLst/>
                <a:latin typeface="Arial"/>
                <a:ea typeface="ヒラギノ角ゴ Pro W3"/>
                <a:cs typeface="Arial"/>
              </a:rPr>
              <a:t>Makande</a:t>
            </a:r>
            <a:r>
              <a:rPr lang="en-GB" sz="1100" b="0" i="0">
                <a:effectLst/>
                <a:latin typeface="Arial"/>
                <a:ea typeface="ヒラギノ角ゴ Pro W3"/>
                <a:cs typeface="Arial"/>
              </a:rPr>
              <a:t> Women's group have come together to develop a new business so that they can support their families and help to build a better future. They have worked on this project with a local organisation, </a:t>
            </a:r>
            <a:r>
              <a:rPr lang="en-GB" sz="1100">
                <a:effectLst/>
                <a:latin typeface="Arial"/>
                <a:ea typeface="Calibri" panose="020F0502020204030204" pitchFamily="34" charset="0"/>
                <a:cs typeface="Arial"/>
              </a:rPr>
              <a:t>Eagles Relief and Development</a:t>
            </a:r>
            <a:r>
              <a:rPr lang="en-GB" sz="1100">
                <a:latin typeface="Arial"/>
                <a:ea typeface="Calibri" panose="020F0502020204030204" pitchFamily="34" charset="0"/>
                <a:cs typeface="Arial"/>
              </a:rPr>
              <a:t>,</a:t>
            </a:r>
            <a:r>
              <a:rPr lang="en-GB" sz="1100">
                <a:effectLst/>
                <a:latin typeface="Arial"/>
                <a:ea typeface="Calibri" panose="020F0502020204030204" pitchFamily="34" charset="0"/>
                <a:cs typeface="Arial"/>
              </a:rPr>
              <a:t> in partnership with Christian Aid . Firstly the women were given training in how to run a successful business and the practicalities of making baobab juice, and given access to a financial loan to help set up their </a:t>
            </a:r>
            <a:r>
              <a:rPr lang="en-GB" sz="1100">
                <a:latin typeface="Arial"/>
                <a:ea typeface="Calibri" panose="020F0502020204030204" pitchFamily="34" charset="0"/>
                <a:cs typeface="Arial"/>
              </a:rPr>
              <a:t>business</a:t>
            </a:r>
            <a:r>
              <a:rPr lang="en-GB" sz="1100">
                <a:effectLst/>
                <a:latin typeface="Arial"/>
                <a:ea typeface="Calibri" panose="020F0502020204030204" pitchFamily="34" charset="0"/>
                <a:cs typeface="Arial"/>
              </a:rPr>
              <a:t>. They now make up to 6,000 bottles of juice a month, with the women currently working in shifts [bubbles] because of covid 19.  Every week, they have seven women who come to make the juice.</a:t>
            </a:r>
          </a:p>
          <a:p>
            <a:r>
              <a:rPr lang="en-GB" sz="1100">
                <a:effectLst/>
                <a:latin typeface="Arial" panose="020B0604020202020204" pitchFamily="34" charset="0"/>
                <a:ea typeface="Calibri" panose="020F0502020204030204" pitchFamily="34" charset="0"/>
                <a:cs typeface="Arial" panose="020B0604020202020204" pitchFamily="34" charset="0"/>
              </a:rPr>
              <a:t>To make the juice is a real team effort  - some women go to get baobab fruits, some clean the bottles, while some stir the juice, put it in the bottles, stick on the labels and close the bottles. Once the juice is made it is taken to the market to sell. </a:t>
            </a:r>
            <a:endParaRPr lang="en-GB" sz="1100" b="0" i="0">
              <a:effectLst/>
              <a:latin typeface="Arial" panose="020B0604020202020204" pitchFamily="34" charset="0"/>
              <a:cs typeface="Arial" panose="020B0604020202020204" pitchFamily="34" charset="0"/>
            </a:endParaRPr>
          </a:p>
          <a:p>
            <a:r>
              <a:rPr lang="en-GB" sz="1100" b="0" i="0">
                <a:effectLst/>
                <a:latin typeface="Arial"/>
                <a:ea typeface="ヒラギノ角ゴ Pro W3"/>
                <a:cs typeface="Arial"/>
              </a:rPr>
              <a:t>Together, the women have united to create a sustainable, innovative, baobab juice-making business. And their vision doesn’t stop here</a:t>
            </a:r>
            <a:r>
              <a:rPr lang="en-GB" sz="1100">
                <a:latin typeface="Arial"/>
                <a:ea typeface="ヒラギノ角ゴ Pro W3"/>
                <a:cs typeface="Arial"/>
              </a:rPr>
              <a:t> - </a:t>
            </a:r>
            <a:r>
              <a:rPr lang="en-GB" sz="1100" b="0" i="0">
                <a:effectLst/>
                <a:latin typeface="Arial"/>
                <a:ea typeface="ヒラギノ角ゴ Pro W3"/>
                <a:cs typeface="Arial"/>
              </a:rPr>
              <a:t>because the national supply of hydro electricity can be unreliable</a:t>
            </a:r>
            <a:r>
              <a:rPr lang="en-GB" sz="1100">
                <a:latin typeface="Arial"/>
                <a:ea typeface="ヒラギノ角ゴ Pro W3"/>
                <a:cs typeface="Arial"/>
              </a:rPr>
              <a:t>, </a:t>
            </a:r>
            <a:r>
              <a:rPr lang="en-GB" sz="1100" b="0" i="0">
                <a:effectLst/>
                <a:latin typeface="Arial"/>
                <a:ea typeface="ヒラギノ角ゴ Pro W3"/>
                <a:cs typeface="Arial"/>
              </a:rPr>
              <a:t>the group is working with Eagles and Christian Aid to build a processing unit and install a </a:t>
            </a:r>
            <a:r>
              <a:rPr lang="en-GB" sz="1100">
                <a:latin typeface="Arial"/>
                <a:ea typeface="ヒラギノ角ゴ Pro W3"/>
                <a:cs typeface="Arial"/>
              </a:rPr>
              <a:t>juice-making</a:t>
            </a:r>
            <a:r>
              <a:rPr lang="en-GB" sz="1100" b="0" i="0">
                <a:effectLst/>
                <a:latin typeface="Arial"/>
                <a:ea typeface="ヒラギノ角ゴ Pro W3"/>
                <a:cs typeface="Arial"/>
              </a:rPr>
              <a:t> machine and fridge</a:t>
            </a:r>
            <a:r>
              <a:rPr lang="en-GB" sz="1100">
                <a:latin typeface="Arial"/>
                <a:ea typeface="ヒラギノ角ゴ Pro W3"/>
                <a:cs typeface="Arial"/>
              </a:rPr>
              <a:t>,</a:t>
            </a:r>
            <a:r>
              <a:rPr lang="en-GB" sz="1100" b="0" i="0">
                <a:effectLst/>
                <a:latin typeface="Arial"/>
                <a:ea typeface="ヒラギノ角ゴ Pro W3"/>
                <a:cs typeface="Arial"/>
              </a:rPr>
              <a:t> plus solar panels for electricity</a:t>
            </a:r>
            <a:r>
              <a:rPr lang="en-GB" sz="1100">
                <a:latin typeface="Arial"/>
                <a:ea typeface="ヒラギノ角ゴ Pro W3"/>
                <a:cs typeface="Arial"/>
              </a:rPr>
              <a:t> </a:t>
            </a:r>
            <a:endParaRPr lang="en-GB" sz="1100" b="0" i="0">
              <a:effectLst/>
              <a:latin typeface="Arial" panose="020B0604020202020204" pitchFamily="34" charset="0"/>
              <a:cs typeface="Arial" panose="020B0604020202020204" pitchFamily="34" charset="0"/>
            </a:endParaRPr>
          </a:p>
          <a:p>
            <a:pPr>
              <a:defRPr/>
            </a:pPr>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p>
          <a:p>
            <a:pPr>
              <a:defRPr/>
            </a:pPr>
            <a:endParaRPr lang="en-GB" sz="110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15</a:t>
            </a:fld>
            <a:endParaRPr lang="en-GB" altLang="en-US"/>
          </a:p>
        </p:txBody>
      </p:sp>
    </p:spTree>
    <p:extLst>
      <p:ext uri="{BB962C8B-B14F-4D97-AF65-F5344CB8AC3E}">
        <p14:creationId xmlns:p14="http://schemas.microsoft.com/office/powerpoint/2010/main" val="2961052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474747"/>
                </a:solidFill>
                <a:latin typeface="Roboto"/>
                <a:ea typeface="ヒラギノ角ゴ Pro W3"/>
              </a:rPr>
              <a:t>The photo on the</a:t>
            </a:r>
            <a:r>
              <a:rPr lang="en-GB" b="0" i="0">
                <a:solidFill>
                  <a:srgbClr val="474747"/>
                </a:solidFill>
                <a:effectLst/>
                <a:latin typeface="Roboto"/>
                <a:ea typeface="ヒラギノ角ゴ Pro W3"/>
              </a:rPr>
              <a:t> </a:t>
            </a:r>
            <a:r>
              <a:rPr lang="en-GB">
                <a:solidFill>
                  <a:srgbClr val="474747"/>
                </a:solidFill>
                <a:latin typeface="Roboto"/>
                <a:ea typeface="ヒラギノ角ゴ Pro W3"/>
              </a:rPr>
              <a:t>left show the </a:t>
            </a:r>
            <a:r>
              <a:rPr lang="en-GB" b="0" i="0">
                <a:solidFill>
                  <a:srgbClr val="474747"/>
                </a:solidFill>
                <a:effectLst/>
                <a:latin typeface="Roboto"/>
                <a:ea typeface="ヒラギノ角ゴ Pro W3"/>
              </a:rPr>
              <a:t>inside of a baobab fruit showing the seeds inside encased in a stringy white </a:t>
            </a:r>
            <a:r>
              <a:rPr lang="en-GB">
                <a:solidFill>
                  <a:srgbClr val="474747"/>
                </a:solidFill>
                <a:latin typeface="Roboto"/>
                <a:ea typeface="ヒラギノ角ゴ Pro W3"/>
              </a:rPr>
              <a:t>pulp</a:t>
            </a:r>
            <a:endParaRPr lang="en-GB">
              <a:solidFill>
                <a:srgbClr val="000000"/>
              </a:solidFill>
              <a:cs typeface="Arial"/>
            </a:endParaRPr>
          </a:p>
          <a:p>
            <a:endParaRPr lang="en-GB">
              <a:solidFill>
                <a:srgbClr val="474747"/>
              </a:solidFill>
              <a:latin typeface="Roboto"/>
              <a:ea typeface="ヒラギノ角ゴ Pro W3"/>
            </a:endParaRPr>
          </a:p>
          <a:p>
            <a:r>
              <a:rPr lang="en-GB">
                <a:solidFill>
                  <a:srgbClr val="474747"/>
                </a:solidFill>
                <a:latin typeface="Roboto"/>
                <a:ea typeface="ヒラギノ角ゴ Pro W3"/>
              </a:rPr>
              <a:t>On the right, we see women sieving</a:t>
            </a:r>
            <a:r>
              <a:rPr lang="en-GB" b="0" i="0">
                <a:solidFill>
                  <a:srgbClr val="474747"/>
                </a:solidFill>
                <a:effectLst/>
                <a:latin typeface="Roboto"/>
                <a:ea typeface="ヒラギノ角ゴ Pro W3"/>
              </a:rPr>
              <a:t> the baobab fruit before adding sugar and preservatives</a:t>
            </a:r>
            <a:endParaRPr lang="en-GB" b="0" i="0">
              <a:solidFill>
                <a:srgbClr val="000000"/>
              </a:solidFill>
              <a:effectLst/>
              <a:cs typeface="Arial"/>
            </a:endParaRPr>
          </a:p>
          <a:p>
            <a:pPr marL="171450" indent="-171450">
              <a:buFont typeface="Arial" panose="020B0604020202020204" pitchFamily="34" charset="0"/>
              <a:buChar char="•"/>
            </a:pPr>
            <a:endParaRPr lang="en-GB">
              <a:solidFill>
                <a:srgbClr val="474747"/>
              </a:solidFill>
              <a:latin typeface="Roboto"/>
            </a:endParaRPr>
          </a:p>
          <a:p>
            <a:pPr marL="171450" indent="-171450">
              <a:buFont typeface="Arial" panose="020B0604020202020204" pitchFamily="34" charset="0"/>
              <a:buChar char="•"/>
            </a:pPr>
            <a:r>
              <a:rPr lang="en-GB">
                <a:latin typeface="Arial"/>
                <a:ea typeface="ヒラギノ角ゴ Pro W3"/>
                <a:cs typeface="Arial"/>
              </a:rPr>
              <a:t>Photo credits:</a:t>
            </a:r>
            <a:endParaRPr lang="en-US">
              <a:latin typeface="Arial"/>
              <a:ea typeface="ヒラギノ角ゴ Pro W3"/>
              <a:cs typeface="Arial"/>
            </a:endParaRPr>
          </a:p>
          <a:p>
            <a:pPr marL="171450" indent="-171450">
              <a:buFont typeface="Arial" panose="020B0604020202020204" pitchFamily="34" charset="0"/>
              <a:buChar char="•"/>
            </a:pPr>
            <a:r>
              <a:rPr lang="en-GB">
                <a:latin typeface="Arial"/>
                <a:ea typeface="ヒラギノ角ゴ Pro W3"/>
                <a:cs typeface="Arial"/>
              </a:rPr>
              <a:t>Christian Aid/Amaru Photography</a:t>
            </a:r>
            <a:endParaRPr lang="en-US">
              <a:latin typeface="Arial"/>
              <a:ea typeface="ヒラギノ角ゴ Pro W3"/>
              <a:cs typeface="Arial"/>
            </a:endParaRPr>
          </a:p>
          <a:p>
            <a:pPr marL="171450" indent="-171450">
              <a:buFont typeface="Arial" panose="020B0604020202020204" pitchFamily="34" charset="0"/>
              <a:buChar char="•"/>
            </a:pPr>
            <a:r>
              <a:rPr lang="en-GB">
                <a:latin typeface="Arial"/>
                <a:ea typeface="ヒラギノ角ゴ Pro W3"/>
                <a:cs typeface="Arial"/>
              </a:rPr>
              <a:t>Christian Aid/</a:t>
            </a:r>
            <a:r>
              <a:rPr lang="en-GB" err="1">
                <a:latin typeface="Arial"/>
                <a:ea typeface="ヒラギノ角ゴ Pro W3"/>
                <a:cs typeface="Arial"/>
              </a:rPr>
              <a:t>Malumbo</a:t>
            </a:r>
            <a:r>
              <a:rPr lang="en-GB">
                <a:latin typeface="Arial"/>
                <a:ea typeface="ヒラギノ角ゴ Pro W3"/>
                <a:cs typeface="Arial"/>
              </a:rPr>
              <a:t> Simwaka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4377FC-F24F-704B-9E5C-5852303664E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162182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solidFill>
                <a:srgbClr val="000000"/>
              </a:solidFill>
            </a:endParaRPr>
          </a:p>
          <a:p>
            <a:r>
              <a:rPr lang="en-GB">
                <a:solidFill>
                  <a:srgbClr val="474747"/>
                </a:solidFill>
                <a:latin typeface="Roboto"/>
                <a:ea typeface="ヒラギノ角ゴ Pro W3"/>
              </a:rPr>
              <a:t>The </a:t>
            </a:r>
            <a:r>
              <a:rPr lang="en-GB" b="0" i="0">
                <a:solidFill>
                  <a:srgbClr val="474747"/>
                </a:solidFill>
                <a:effectLst/>
                <a:latin typeface="Roboto"/>
                <a:ea typeface="ヒラギノ角ゴ Pro W3"/>
              </a:rPr>
              <a:t>baobab juice</a:t>
            </a:r>
            <a:r>
              <a:rPr lang="en-GB">
                <a:solidFill>
                  <a:srgbClr val="474747"/>
                </a:solidFill>
                <a:latin typeface="Roboto"/>
                <a:ea typeface="ヒラギノ角ゴ Pro W3"/>
              </a:rPr>
              <a:t> must be poured through a sieve to remove the pulp.  </a:t>
            </a:r>
            <a:endParaRPr lang="en-GB">
              <a:solidFill>
                <a:srgbClr val="000000"/>
              </a:solidFill>
              <a:latin typeface="Roboto"/>
              <a:ea typeface="ヒラギノ角ゴ Pro W3"/>
              <a:cs typeface="Arial"/>
            </a:endParaRPr>
          </a:p>
          <a:p>
            <a:endParaRPr lang="en-GB">
              <a:solidFill>
                <a:srgbClr val="474747"/>
              </a:solidFill>
              <a:latin typeface="Roboto"/>
              <a:ea typeface="ヒラギノ角ゴ Pro W3"/>
              <a:cs typeface="Arial"/>
            </a:endParaRPr>
          </a:p>
          <a:p>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p>
          <a:p>
            <a:endParaRPr lang="en-GB"/>
          </a:p>
          <a:p>
            <a:endParaRPr lang="en-GB">
              <a:solidFill>
                <a:srgbClr val="474747"/>
              </a:solidFill>
              <a:latin typeface="Roboto"/>
              <a:ea typeface="ヒラギノ角ゴ Pro W3"/>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17</a:t>
            </a:fld>
            <a:endParaRPr lang="en-GB" altLang="en-US"/>
          </a:p>
        </p:txBody>
      </p:sp>
    </p:spTree>
    <p:extLst>
      <p:ext uri="{BB962C8B-B14F-4D97-AF65-F5344CB8AC3E}">
        <p14:creationId xmlns:p14="http://schemas.microsoft.com/office/powerpoint/2010/main" val="177804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r>
              <a:rPr lang="en-GB" b="0" i="0">
                <a:solidFill>
                  <a:srgbClr val="474747"/>
                </a:solidFill>
                <a:effectLst/>
                <a:latin typeface="Roboto"/>
                <a:ea typeface="ヒラギノ角ゴ Pro W3"/>
              </a:rPr>
              <a:t>A </a:t>
            </a:r>
            <a:r>
              <a:rPr lang="en-GB" b="0" i="0" err="1">
                <a:solidFill>
                  <a:srgbClr val="474747"/>
                </a:solidFill>
                <a:effectLst/>
                <a:latin typeface="Roboto"/>
                <a:ea typeface="ヒラギノ角ゴ Pro W3"/>
              </a:rPr>
              <a:t>Makande</a:t>
            </a:r>
            <a:r>
              <a:rPr lang="en-GB" b="0" i="0">
                <a:solidFill>
                  <a:srgbClr val="474747"/>
                </a:solidFill>
                <a:effectLst/>
                <a:latin typeface="Roboto"/>
                <a:ea typeface="ヒラギノ角ゴ Pro W3"/>
              </a:rPr>
              <a:t> Women's Group member sealing a 500ml bottle of baobab juice</a:t>
            </a:r>
          </a:p>
          <a:p>
            <a:pPr marL="171450" indent="-171450">
              <a:buFont typeface="Arial" panose="020B0604020202020204" pitchFamily="34" charset="0"/>
              <a:buChar char="•"/>
            </a:pPr>
            <a:endParaRPr lang="en-GB">
              <a:solidFill>
                <a:srgbClr val="474747"/>
              </a:solidFill>
              <a:latin typeface="Roboto"/>
            </a:endParaRPr>
          </a:p>
          <a:p>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endParaRPr lang="en-GB">
              <a:solidFill>
                <a:srgbClr val="474747"/>
              </a:solidFill>
              <a:latin typeface="Arial"/>
              <a:ea typeface="ヒラギノ角ゴ Pro W3"/>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18</a:t>
            </a:fld>
            <a:endParaRPr lang="en-GB" altLang="en-US"/>
          </a:p>
        </p:txBody>
      </p:sp>
    </p:spTree>
    <p:extLst>
      <p:ext uri="{BB962C8B-B14F-4D97-AF65-F5344CB8AC3E}">
        <p14:creationId xmlns:p14="http://schemas.microsoft.com/office/powerpoint/2010/main" val="1209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atin typeface="Arial"/>
                <a:ea typeface="ヒラギノ角ゴ Pro W3"/>
                <a:cs typeface="Arial"/>
              </a:rPr>
              <a:t>The </a:t>
            </a:r>
            <a:r>
              <a:rPr lang="en-GB" err="1">
                <a:latin typeface="Arial"/>
                <a:ea typeface="ヒラギノ角ゴ Pro W3"/>
                <a:cs typeface="Arial"/>
              </a:rPr>
              <a:t>Makande</a:t>
            </a:r>
            <a:r>
              <a:rPr lang="en-GB">
                <a:latin typeface="Arial"/>
                <a:ea typeface="ヒラギノ角ゴ Pro W3"/>
                <a:cs typeface="Arial"/>
              </a:rPr>
              <a:t> Women's group work as a team to harvest the baobab, make the juice and sell it at market. By harnessing the incredible power of the baobab trees these resourceful women have transformed their lives and others for generations to come. </a:t>
            </a: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More information about the </a:t>
            </a:r>
            <a:r>
              <a:rPr lang="en-GB" err="1"/>
              <a:t>Makande</a:t>
            </a:r>
            <a:r>
              <a:rPr lang="en-GB"/>
              <a:t> Women’s group and the Christian Aid Harvest Appeal 2021 can be found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https://www.christianaid.org.uk/appeals/key-appeals/harvest-appeal</a:t>
            </a:r>
          </a:p>
          <a:p>
            <a:pPr>
              <a:defRPr/>
            </a:pPr>
            <a:r>
              <a:rPr lang="en-GB">
                <a:latin typeface="Arial"/>
                <a:ea typeface="ヒラギノ角ゴ Pro W3"/>
                <a:cs typeface="Arial"/>
              </a:rPr>
              <a:t>You can download a film which tells Janet’s story [church video]  – if appropriate, select sections from the film to share with pupils or show the film reading the subtitles aloud and explaining some of the context. There is also a version without subtitles which can be downloaded. </a:t>
            </a:r>
            <a:endParaRPr lang="en-GB">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A welsh language version of the film is also available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All resources are available for download from: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atin typeface="Arial"/>
                <a:ea typeface="ヒラギノ角ゴ Pro W3"/>
                <a:cs typeface="Arial"/>
                <a:hlinkClick r:id="rId3"/>
              </a:rPr>
              <a:t>https://www.christianaid.org.uk/appeals/key-appeals/harvest-appeal/resources</a:t>
            </a:r>
            <a:endParaRPr lang="en-GB">
              <a:cs typeface="Arial"/>
              <a:hlinkClick r:id="rId3"/>
            </a:endParaRPr>
          </a:p>
          <a:p>
            <a:pPr>
              <a:defRPr/>
            </a:pPr>
            <a:r>
              <a:rPr lang="en-GB">
                <a:latin typeface="Arial"/>
                <a:ea typeface="ヒラギノ角ゴ Pro W3"/>
                <a:cs typeface="Arial"/>
              </a:rPr>
              <a:t>Photo credit: Christian Aid/</a:t>
            </a:r>
            <a:r>
              <a:rPr lang="en-GB" err="1">
                <a:latin typeface="Arial"/>
                <a:ea typeface="ヒラギノ角ゴ Pro W3"/>
                <a:cs typeface="Arial"/>
              </a:rPr>
              <a:t>Malumbo</a:t>
            </a:r>
            <a:r>
              <a:rPr lang="en-GB">
                <a:latin typeface="Arial"/>
                <a:ea typeface="ヒラギノ角ゴ Pro W3"/>
                <a:cs typeface="Arial"/>
              </a:rPr>
              <a:t> Simwaka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 </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19</a:t>
            </a:fld>
            <a:endParaRPr lang="en-GB" altLang="en-US"/>
          </a:p>
        </p:txBody>
      </p:sp>
    </p:spTree>
    <p:extLst>
      <p:ext uri="{BB962C8B-B14F-4D97-AF65-F5344CB8AC3E}">
        <p14:creationId xmlns:p14="http://schemas.microsoft.com/office/powerpoint/2010/main" val="199473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a:ea typeface="ヒラギノ角ゴ Pro W3"/>
                <a:cs typeface="Arial"/>
              </a:rPr>
              <a:t>Gather round the well – think, talk, and learn together</a:t>
            </a:r>
            <a:endParaRPr lang="en-US">
              <a:latin typeface="Arial"/>
              <a:ea typeface="ヒラギノ角ゴ Pro W3"/>
              <a:cs typeface="Arial"/>
            </a:endParaRPr>
          </a:p>
          <a:p>
            <a:r>
              <a:rPr lang="en-GB">
                <a:solidFill>
                  <a:srgbClr val="FF0000"/>
                </a:solidFill>
                <a:latin typeface="Arial"/>
                <a:ea typeface="ヒラギノ角ゴ Pro W3"/>
                <a:cs typeface="Arial"/>
              </a:rPr>
              <a:t>Explain that we will be taking some time for reflection, enabling pupils to deepen their knowledge and understanding.</a:t>
            </a:r>
          </a:p>
          <a:p>
            <a:r>
              <a:rPr lang="en-GB">
                <a:latin typeface="Arial"/>
                <a:ea typeface="ヒラギノ角ゴ Pro W3"/>
                <a:cs typeface="Arial"/>
              </a:rPr>
              <a:t>Photo credit: </a:t>
            </a:r>
            <a:r>
              <a:rPr lang="en-GB" err="1">
                <a:latin typeface="Arial"/>
                <a:ea typeface="ヒラギノ角ゴ Pro W3"/>
                <a:cs typeface="Arial"/>
              </a:rPr>
              <a:t>Unsplash</a:t>
            </a:r>
            <a:r>
              <a:rPr lang="en-GB">
                <a:latin typeface="Arial"/>
                <a:ea typeface="ヒラギノ角ゴ Pro W3"/>
                <a:cs typeface="Arial"/>
              </a:rPr>
              <a:t>/Pascal Meier</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a:t>
            </a:fld>
            <a:endParaRPr lang="en-GB" altLang="en-US"/>
          </a:p>
        </p:txBody>
      </p:sp>
    </p:spTree>
    <p:extLst>
      <p:ext uri="{BB962C8B-B14F-4D97-AF65-F5344CB8AC3E}">
        <p14:creationId xmlns:p14="http://schemas.microsoft.com/office/powerpoint/2010/main" val="2671357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11960"/>
            <a:ext cx="5486400" cy="468052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solidFill>
                <a:srgbClr val="FF0000"/>
              </a:solidFill>
              <a:cs typeface="Arial"/>
            </a:endParaRPr>
          </a:p>
          <a:p>
            <a:r>
              <a:rPr lang="en-GB">
                <a:solidFill>
                  <a:srgbClr val="FF0000"/>
                </a:solidFill>
              </a:rPr>
              <a:t>This section of the reflection allows space for quiet personal reflection.</a:t>
            </a:r>
          </a:p>
          <a:p>
            <a:r>
              <a:rPr lang="en-GB">
                <a:solidFill>
                  <a:srgbClr val="FF0000"/>
                </a:solidFill>
                <a:latin typeface="Arial"/>
                <a:ea typeface="ヒラギノ角ゴ Pro W3"/>
                <a:cs typeface="Arial"/>
              </a:rPr>
              <a:t>If appropriate to your context, choose a harvest hymn/song to sing together – harvest is often a time of thankfulness and celebration: the women’s group in Malawi are grateful for the Baobab fruit; something which seemed very ordinary has become for them a symbol of hope and joy. As you sing think about the ordinary things which you are grateful for or about the things that bring you hope and joy. </a:t>
            </a:r>
            <a:endParaRPr lang="en-GB">
              <a:solidFill>
                <a:srgbClr val="FF0000"/>
              </a:solidFill>
              <a:cs typeface="Arial"/>
            </a:endParaRPr>
          </a:p>
          <a:p>
            <a:r>
              <a:rPr lang="en-GB">
                <a:solidFill>
                  <a:srgbClr val="FF0000"/>
                </a:solidFill>
                <a:latin typeface="Arial"/>
                <a:ea typeface="ヒラギノ角ゴ Pro W3"/>
                <a:cs typeface="Arial"/>
              </a:rPr>
              <a:t>You could give pupils a paper cut-out leaf shape and invite them to write or draw something they’re grateful for this harvest time; they could add the leaves to a ‘thankyou tree’ display. </a:t>
            </a:r>
            <a:endParaRPr lang="en-GB">
              <a:solidFill>
                <a:srgbClr val="FF0000"/>
              </a:solidFill>
              <a:cs typeface="Arial"/>
            </a:endParaRPr>
          </a:p>
          <a:p>
            <a:r>
              <a:rPr lang="en-GB">
                <a:solidFill>
                  <a:srgbClr val="FF0000"/>
                </a:solidFill>
                <a:latin typeface="Arial"/>
                <a:ea typeface="ヒラギノ角ゴ Pro W3"/>
                <a:cs typeface="Arial"/>
              </a:rPr>
              <a:t>You might like to listen to the Harvest Hymn from Christian Aid [Fruitful Harvest Hymn]. Explain to pupils that this is a Christian hymn written for Christians to use as they celebrate harvest this year and to help them think about, and pray for, their global neighbour and also about how we can all help to look after our world.  As you watch the film you will notice all the different stages of Baobab juice production and see the work of the </a:t>
            </a:r>
            <a:r>
              <a:rPr lang="en-GB" err="1">
                <a:solidFill>
                  <a:srgbClr val="FF0000"/>
                </a:solidFill>
                <a:latin typeface="Arial"/>
                <a:ea typeface="ヒラギノ角ゴ Pro W3"/>
                <a:cs typeface="Arial"/>
              </a:rPr>
              <a:t>Makande</a:t>
            </a:r>
            <a:r>
              <a:rPr lang="en-GB">
                <a:solidFill>
                  <a:srgbClr val="FF0000"/>
                </a:solidFill>
                <a:latin typeface="Arial"/>
                <a:ea typeface="ヒラギノ角ゴ Pro W3"/>
                <a:cs typeface="Arial"/>
              </a:rPr>
              <a:t> Women’s Group. </a:t>
            </a:r>
            <a:endParaRPr lang="en-GB">
              <a:cs typeface="Arial"/>
            </a:endParaRPr>
          </a:p>
          <a:p>
            <a:r>
              <a:rPr lang="en-GB"/>
              <a:t>Ask pupils:  I wonder, what new things have you learnt as you’ve heard about the work of the Women’s group? </a:t>
            </a:r>
          </a:p>
          <a:p>
            <a:r>
              <a:rPr lang="en-GB">
                <a:solidFill>
                  <a:srgbClr val="FF0000"/>
                </a:solidFill>
              </a:rPr>
              <a:t>If appropriate, you could use the short film version of the Lord’s Prayer – this is a global version of the Lord’s Prayer and acts as a reminder that this prayer is a shared prayer used by Christians all over the world. </a:t>
            </a:r>
          </a:p>
          <a:p>
            <a:r>
              <a:rPr lang="en-GB"/>
              <a:t>Harvest hymn and the Global Lord’s Prayer can be found here:</a:t>
            </a:r>
          </a:p>
          <a:p>
            <a:r>
              <a:rPr lang="en-GB">
                <a:latin typeface="Arial"/>
                <a:ea typeface="ヒラギノ角ゴ Pro W3"/>
                <a:cs typeface="Arial"/>
                <a:hlinkClick r:id="rId3"/>
              </a:rPr>
              <a:t>https://www.christianaid.org.uk/appeals/key-appeals/harvest-appeal/resources</a:t>
            </a:r>
            <a:endParaRPr lang="en-GB">
              <a:cs typeface="Arial"/>
              <a:hlinkClick r:id="rId3"/>
            </a:endParaRPr>
          </a:p>
          <a:p>
            <a:r>
              <a:rPr lang="en-GB">
                <a:latin typeface="Arial"/>
                <a:ea typeface="ヒラギノ角ゴ Pro W3"/>
                <a:cs typeface="Arial"/>
              </a:rPr>
              <a:t>Photo credit: </a:t>
            </a:r>
            <a:r>
              <a:rPr lang="en-GB" err="1">
                <a:latin typeface="Arial"/>
                <a:ea typeface="ヒラギノ角ゴ Pro W3"/>
                <a:cs typeface="Arial"/>
              </a:rPr>
              <a:t>Unsplash</a:t>
            </a:r>
            <a:r>
              <a:rPr lang="en-GB">
                <a:latin typeface="Arial"/>
                <a:ea typeface="ヒラギノ角ゴ Pro W3"/>
                <a:cs typeface="Arial"/>
              </a:rPr>
              <a:t>/Pascal Meier</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20</a:t>
            </a:fld>
            <a:endParaRPr lang="en-GB" altLang="en-US"/>
          </a:p>
        </p:txBody>
      </p:sp>
    </p:spTree>
    <p:extLst>
      <p:ext uri="{BB962C8B-B14F-4D97-AF65-F5344CB8AC3E}">
        <p14:creationId xmlns:p14="http://schemas.microsoft.com/office/powerpoint/2010/main" val="2502114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FF0000"/>
                </a:solidFill>
                <a:latin typeface="Arial"/>
                <a:ea typeface="ヒラギノ角ゴ Pro W3"/>
                <a:cs typeface="Arial"/>
              </a:rPr>
              <a:t>The final section of the reflection is an opportunity to think about the opportunities to take action and to develop learning further. </a:t>
            </a:r>
          </a:p>
          <a:p>
            <a:endParaRPr lang="en-GB">
              <a:solidFill>
                <a:srgbClr val="FF0000"/>
              </a:solidFill>
              <a:cs typeface="Arial"/>
            </a:endParaRPr>
          </a:p>
          <a:p>
            <a:r>
              <a:rPr lang="en-GB">
                <a:latin typeface="Arial"/>
                <a:ea typeface="ヒラギノ角ゴ Pro W3"/>
                <a:cs typeface="Arial"/>
              </a:rPr>
              <a:t>Photo credit: </a:t>
            </a:r>
            <a:r>
              <a:rPr lang="en-GB" err="1">
                <a:latin typeface="Arial"/>
                <a:ea typeface="ヒラギノ角ゴ Pro W3"/>
                <a:cs typeface="Arial"/>
              </a:rPr>
              <a:t>Unsplash</a:t>
            </a:r>
            <a:r>
              <a:rPr lang="en-GB">
                <a:latin typeface="Arial"/>
                <a:ea typeface="ヒラギノ角ゴ Pro W3"/>
                <a:cs typeface="Arial"/>
              </a:rPr>
              <a:t>/Pascal Meier</a:t>
            </a:r>
            <a:endParaRPr lang="en-US">
              <a:latin typeface="Arial"/>
              <a:ea typeface="ヒラギノ角ゴ Pro W3"/>
              <a:cs typeface="Arial"/>
            </a:endParaRPr>
          </a:p>
          <a:p>
            <a:endParaRPr lang="en-GB"/>
          </a:p>
          <a:p>
            <a:endParaRPr lang="en-GB">
              <a:solidFill>
                <a:srgbClr val="FF0000"/>
              </a:solidFill>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21</a:t>
            </a:fld>
            <a:endParaRPr lang="en-GB" altLang="en-US"/>
          </a:p>
        </p:txBody>
      </p:sp>
    </p:spTree>
    <p:extLst>
      <p:ext uri="{BB962C8B-B14F-4D97-AF65-F5344CB8AC3E}">
        <p14:creationId xmlns:p14="http://schemas.microsoft.com/office/powerpoint/2010/main" val="2571733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93096"/>
          </a:xfrm>
        </p:spPr>
        <p:txBody>
          <a:bodyPr/>
          <a:lstStyle/>
          <a:p>
            <a:r>
              <a:rPr lang="en-GB" b="0">
                <a:latin typeface="Arial"/>
                <a:ea typeface="ヒラギノ角ゴ Pro W3"/>
                <a:cs typeface="Arial"/>
              </a:rPr>
              <a:t>Think back to the trees you thought about at the beginning of our reflection. Trees help us to think about how both people and nature are connected – nothing exists in isolation - and about the importance of looking after our environment. The trees themselves need to put down strong roots to help them grow and flourish</a:t>
            </a:r>
            <a:r>
              <a:rPr lang="en-GB">
                <a:latin typeface="Arial"/>
                <a:ea typeface="ヒラギノ角ゴ Pro W3"/>
                <a:cs typeface="Arial"/>
              </a:rPr>
              <a:t>;</a:t>
            </a:r>
            <a:r>
              <a:rPr lang="en-GB" b="0">
                <a:latin typeface="Arial"/>
                <a:ea typeface="ヒラギノ角ゴ Pro W3"/>
                <a:cs typeface="Arial"/>
              </a:rPr>
              <a:t> they</a:t>
            </a:r>
            <a:r>
              <a:rPr lang="en-GB">
                <a:latin typeface="Arial"/>
                <a:ea typeface="ヒラギノ角ゴ Pro W3"/>
                <a:cs typeface="Arial"/>
              </a:rPr>
              <a:t>,</a:t>
            </a:r>
            <a:r>
              <a:rPr lang="en-GB" b="0">
                <a:latin typeface="Arial"/>
                <a:ea typeface="ヒラギノ角ゴ Pro W3"/>
                <a:cs typeface="Arial"/>
              </a:rPr>
              <a:t> in turn</a:t>
            </a:r>
            <a:r>
              <a:rPr lang="en-GB">
                <a:latin typeface="Arial"/>
                <a:ea typeface="ヒラギノ角ゴ Pro W3"/>
                <a:cs typeface="Arial"/>
              </a:rPr>
              <a:t>,</a:t>
            </a:r>
            <a:r>
              <a:rPr lang="en-GB" b="0">
                <a:latin typeface="Arial"/>
                <a:ea typeface="ヒラギノ角ゴ Pro W3"/>
                <a:cs typeface="Arial"/>
              </a:rPr>
              <a:t> nurture and provide shelter for other wildlife.</a:t>
            </a:r>
            <a:r>
              <a:rPr lang="en-GB">
                <a:latin typeface="Arial"/>
                <a:ea typeface="ヒラギノ角ゴ Pro W3"/>
                <a:cs typeface="Arial"/>
              </a:rPr>
              <a:t> </a:t>
            </a:r>
            <a:endParaRPr lang="en-US"/>
          </a:p>
          <a:p>
            <a:r>
              <a:rPr lang="en-GB" b="0">
                <a:latin typeface="Arial"/>
                <a:ea typeface="ヒラギノ角ゴ Pro W3"/>
                <a:cs typeface="Arial"/>
              </a:rPr>
              <a:t>I wonder, what are the things which help you to grow and </a:t>
            </a:r>
            <a:r>
              <a:rPr lang="en-GB">
                <a:latin typeface="Arial"/>
                <a:ea typeface="ヒラギノ角ゴ Pro W3"/>
                <a:cs typeface="Arial"/>
              </a:rPr>
              <a:t>flourish, </a:t>
            </a:r>
            <a:r>
              <a:rPr lang="en-GB" b="0">
                <a:latin typeface="Arial"/>
                <a:ea typeface="ヒラギノ角ゴ Pro W3"/>
                <a:cs typeface="Arial"/>
              </a:rPr>
              <a:t>in your understanding, physical growth and wellbeing? How do you help and support your friends? How do they support and help you? As a class how well do you work together as a team for the good of all?</a:t>
            </a:r>
            <a:r>
              <a:rPr lang="en-GB">
                <a:latin typeface="Arial"/>
                <a:ea typeface="ヒラギノ角ゴ Pro W3"/>
                <a:cs typeface="Arial"/>
              </a:rPr>
              <a:t> </a:t>
            </a:r>
            <a:endParaRPr lang="en-GB" b="0">
              <a:cs typeface="Arial"/>
            </a:endParaRPr>
          </a:p>
          <a:p>
            <a:r>
              <a:rPr lang="en-GB" b="0"/>
              <a:t>Perhaps you could develop your learning about climate change and find ways to share your learning with others in school or the local community. </a:t>
            </a:r>
          </a:p>
          <a:p>
            <a:r>
              <a:rPr lang="en-GB" b="0"/>
              <a:t>Could you plan an information and fundraising event linked to the Christian Aid Harvest Appeal?  </a:t>
            </a:r>
          </a:p>
          <a:p>
            <a:r>
              <a:rPr lang="en-GB">
                <a:latin typeface="Arial"/>
                <a:ea typeface="ヒラギノ角ゴ Pro W3"/>
                <a:cs typeface="Arial"/>
              </a:rPr>
              <a:t>Friday5 November #PromiseToThePlanet.Could you help us plant a ‘virtual forest’ of promises to grow a sustainable future? More information on this initiative from the Scouts can be found here:</a:t>
            </a:r>
          </a:p>
          <a:p>
            <a:r>
              <a:rPr lang="en-GB" b="0"/>
              <a:t>https://www.scouts.org.uk/about-us/help-others/promise-to-the-planet/</a:t>
            </a:r>
          </a:p>
          <a:p>
            <a:r>
              <a:rPr lang="en-GB" b="0">
                <a:solidFill>
                  <a:srgbClr val="FF0000"/>
                </a:solidFill>
              </a:rPr>
              <a:t>For resources on climate justice look at our Climate Justice Learning Journey on the Schools page of the website. This map highlights learning opportunities throughout 2021 – 2022. </a:t>
            </a:r>
          </a:p>
          <a:p>
            <a:r>
              <a:rPr lang="en-GB" b="0">
                <a:solidFill>
                  <a:srgbClr val="FF0000"/>
                </a:solidFill>
              </a:rPr>
              <a:t>https://www.christianaid.org.uk/get-involved/schools</a:t>
            </a:r>
          </a:p>
          <a:p>
            <a:endParaRPr lang="en-GB" b="0">
              <a:solidFill>
                <a:srgbClr val="FF0000"/>
              </a:solidFill>
            </a:endParaRPr>
          </a:p>
          <a:p>
            <a:endParaRPr lang="en-GB" b="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22</a:t>
            </a:fld>
            <a:endParaRPr lang="en-GB" altLang="en-US"/>
          </a:p>
        </p:txBody>
      </p:sp>
    </p:spTree>
    <p:extLst>
      <p:ext uri="{BB962C8B-B14F-4D97-AF65-F5344CB8AC3E}">
        <p14:creationId xmlns:p14="http://schemas.microsoft.com/office/powerpoint/2010/main" val="1372081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23</a:t>
            </a:fld>
            <a:endParaRPr lang="en-GB" altLang="en-US"/>
          </a:p>
        </p:txBody>
      </p:sp>
    </p:spTree>
    <p:extLst>
      <p:ext uri="{BB962C8B-B14F-4D97-AF65-F5344CB8AC3E}">
        <p14:creationId xmlns:p14="http://schemas.microsoft.com/office/powerpoint/2010/main" val="242856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24</a:t>
            </a:fld>
            <a:endParaRPr lang="en-GB" altLang="en-US"/>
          </a:p>
        </p:txBody>
      </p:sp>
    </p:spTree>
    <p:extLst>
      <p:ext uri="{BB962C8B-B14F-4D97-AF65-F5344CB8AC3E}">
        <p14:creationId xmlns:p14="http://schemas.microsoft.com/office/powerpoint/2010/main" val="352292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Arial"/>
                <a:ea typeface="ヒラギノ角ゴ Pro W3"/>
                <a:cs typeface="Arial"/>
              </a:rPr>
              <a:t>Introduction</a:t>
            </a:r>
            <a:endParaRPr lang="en-US">
              <a:latin typeface="Arial"/>
              <a:ea typeface="ヒラギノ角ゴ Pro W3"/>
              <a:cs typeface="Arial"/>
            </a:endParaRPr>
          </a:p>
          <a:p>
            <a:endParaRPr lang="en-GB" b="1"/>
          </a:p>
          <a:p>
            <a:r>
              <a:rPr lang="en-GB" b="0">
                <a:solidFill>
                  <a:srgbClr val="FF0000"/>
                </a:solidFill>
              </a:rPr>
              <a:t>Begin the reflection time by asking pupils to imagine themselves on a walk through woodland or in a park which has lots of different trees:</a:t>
            </a:r>
          </a:p>
          <a:p>
            <a:endParaRPr lang="en-GB" b="0"/>
          </a:p>
          <a:p>
            <a:r>
              <a:rPr lang="en-GB" b="0">
                <a:latin typeface="Arial"/>
                <a:ea typeface="ヒラギノ角ゴ Pro W3"/>
                <a:cs typeface="Arial"/>
              </a:rPr>
              <a:t>Imagine walking along the pathway and looking closely at the trees</a:t>
            </a:r>
            <a:r>
              <a:rPr lang="en-GB">
                <a:latin typeface="Arial"/>
                <a:ea typeface="ヒラギノ角ゴ Pro W3"/>
                <a:cs typeface="Arial"/>
              </a:rPr>
              <a:t> </a:t>
            </a:r>
            <a:r>
              <a:rPr lang="en-GB" b="0">
                <a:latin typeface="Arial"/>
                <a:ea typeface="ヒラギノ角ゴ Pro W3"/>
                <a:cs typeface="Arial"/>
              </a:rPr>
              <a:t> - notice the colour and shape of their leaves, the colour of the bark, the pattern their roots make as they sink into the ground beneath. Think about how trees change during the year – how some trees have leaves </a:t>
            </a:r>
            <a:r>
              <a:rPr lang="en-GB">
                <a:latin typeface="Arial"/>
                <a:ea typeface="ヒラギノ角ゴ Pro W3"/>
                <a:cs typeface="Arial"/>
              </a:rPr>
              <a:t>that </a:t>
            </a:r>
            <a:r>
              <a:rPr lang="en-GB" b="0">
                <a:latin typeface="Arial"/>
                <a:ea typeface="ヒラギノ角ゴ Pro W3"/>
                <a:cs typeface="Arial"/>
              </a:rPr>
              <a:t>change colour in autumn and eventually shed their leaves so that only the bare tree branches are visible in winter. Their autumn leaves </a:t>
            </a:r>
            <a:r>
              <a:rPr lang="en-GB">
                <a:latin typeface="Arial"/>
                <a:ea typeface="ヒラギノ角ゴ Pro W3"/>
                <a:cs typeface="Arial"/>
              </a:rPr>
              <a:t>are scattered</a:t>
            </a:r>
            <a:r>
              <a:rPr lang="en-GB" b="0">
                <a:latin typeface="Arial"/>
                <a:ea typeface="ヒラギノ角ゴ Pro W3"/>
                <a:cs typeface="Arial"/>
              </a:rPr>
              <a:t> like a carpet beneath the tree</a:t>
            </a:r>
            <a:r>
              <a:rPr lang="en-GB">
                <a:latin typeface="Arial"/>
                <a:ea typeface="ヒラギノ角ゴ Pro W3"/>
                <a:cs typeface="Arial"/>
              </a:rPr>
              <a:t>,</a:t>
            </a:r>
            <a:r>
              <a:rPr lang="en-GB" b="0">
                <a:latin typeface="Arial"/>
                <a:ea typeface="ヒラギノ角ゴ Pro W3"/>
                <a:cs typeface="Arial"/>
              </a:rPr>
              <a:t> slowly nourishing and becoming a part of the soil . Think about trees in springtime – some with new leaves budding or maybe delicate fruit blossom appearing. Think about how trees look with the sunlight on them; with raindrops on their branches or about the sound their leaves make as the air blows through them.</a:t>
            </a:r>
            <a:r>
              <a:rPr lang="en-GB">
                <a:latin typeface="Arial"/>
                <a:ea typeface="ヒラギノ角ゴ Pro W3"/>
                <a:cs typeface="Arial"/>
              </a:rPr>
              <a:t> </a:t>
            </a:r>
            <a:endParaRPr lang="en-GB" b="0">
              <a:cs typeface="Arial"/>
            </a:endParaRPr>
          </a:p>
          <a:p>
            <a:r>
              <a:rPr lang="en-GB" b="0">
                <a:solidFill>
                  <a:srgbClr val="FF0000"/>
                </a:solidFill>
              </a:rPr>
              <a:t>Use the next slide to encourage pupils to think about trees in more detail </a:t>
            </a:r>
            <a:r>
              <a:rPr lang="en-GB" b="0"/>
              <a:t>.</a:t>
            </a:r>
          </a:p>
          <a:p>
            <a:r>
              <a:rPr lang="en-GB">
                <a:latin typeface="Arial"/>
                <a:ea typeface="ヒラギノ角ゴ Pro W3"/>
                <a:cs typeface="Arial"/>
              </a:rPr>
              <a:t>Photo by </a:t>
            </a:r>
            <a:r>
              <a:rPr lang="en-GB">
                <a:latin typeface="Arial"/>
                <a:ea typeface="ヒラギノ角ゴ Pro W3"/>
                <a:cs typeface="Arial"/>
                <a:hlinkClick r:id="rId3"/>
              </a:rPr>
              <a:t>Liam Charmer</a:t>
            </a:r>
            <a:r>
              <a:rPr lang="en-GB">
                <a:latin typeface="Arial"/>
                <a:ea typeface="ヒラギノ角ゴ Pro W3"/>
                <a:cs typeface="Arial"/>
              </a:rPr>
              <a:t> on </a:t>
            </a:r>
            <a:r>
              <a:rPr lang="en-GB">
                <a:latin typeface="Arial"/>
                <a:ea typeface="ヒラギノ角ゴ Pro W3"/>
                <a:cs typeface="Arial"/>
                <a:hlinkClick r:id="rId3"/>
              </a:rPr>
              <a:t>Unsplash</a:t>
            </a:r>
            <a:r>
              <a:rPr lang="en-GB">
                <a:latin typeface="Arial"/>
                <a:ea typeface="ヒラギノ角ゴ Pro W3"/>
                <a:cs typeface="Arial"/>
              </a:rPr>
              <a:t> </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3</a:t>
            </a:fld>
            <a:endParaRPr lang="en-GB" altLang="en-US"/>
          </a:p>
        </p:txBody>
      </p:sp>
    </p:spTree>
    <p:extLst>
      <p:ext uri="{BB962C8B-B14F-4D97-AF65-F5344CB8AC3E}">
        <p14:creationId xmlns:p14="http://schemas.microsoft.com/office/powerpoint/2010/main" val="243204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ea typeface="ヒラギノ角ゴ Pro W3"/>
                <a:cs typeface="Arial"/>
              </a:rPr>
              <a:t>Imagine looking at a very old tree – a tree which has lived in the same spot for hundreds of years. I wonder what has changed since the tree first sprang into life? Maybe cars and traffic didn’t exist when this tree was young; maybe there were fewer buildings close to the tree’s habitat; maybe there were a greater number of trees and plant life growing here. This tree looks very sturdy and strong, a wide trunk with a large canopy of branches and leaves; its roots go deep into the ground and spread out into a patterned maze beneath the soil, giving the tree stability and drawing up life giving nutrients to help the tree grow and flourish. This tree may be a home for birds and other creatures, providing a safe and nourishing environment for other creatures to flourish.</a:t>
            </a:r>
            <a:endParaRPr lang="en-US"/>
          </a:p>
          <a:p>
            <a:r>
              <a:rPr lang="en-GB">
                <a:latin typeface="Arial"/>
                <a:ea typeface="ヒラギノ角ゴ Pro W3"/>
                <a:cs typeface="Arial"/>
              </a:rPr>
              <a:t>Photo by </a:t>
            </a:r>
            <a:r>
              <a:rPr lang="en-GB">
                <a:latin typeface="Arial"/>
                <a:ea typeface="ヒラギノ角ゴ Pro W3"/>
                <a:cs typeface="Arial"/>
                <a:hlinkClick r:id="rId3"/>
              </a:rPr>
              <a:t>Richard Loader</a:t>
            </a:r>
            <a:r>
              <a:rPr lang="en-GB">
                <a:latin typeface="Arial"/>
                <a:ea typeface="ヒラギノ角ゴ Pro W3"/>
                <a:cs typeface="Arial"/>
              </a:rPr>
              <a:t> on </a:t>
            </a:r>
            <a:r>
              <a:rPr lang="en-GB">
                <a:latin typeface="Arial"/>
                <a:ea typeface="ヒラギノ角ゴ Pro W3"/>
                <a:cs typeface="Arial"/>
                <a:hlinkClick r:id="rId3"/>
              </a:rPr>
              <a:t>Unsplash</a:t>
            </a:r>
            <a:r>
              <a:rPr lang="en-GB">
                <a:latin typeface="Arial"/>
                <a:ea typeface="ヒラギノ角ゴ Pro W3"/>
                <a:cs typeface="Arial"/>
              </a:rPr>
              <a:t> </a:t>
            </a: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4</a:t>
            </a:fld>
            <a:endParaRPr lang="en-GB" altLang="en-US"/>
          </a:p>
        </p:txBody>
      </p:sp>
    </p:spTree>
    <p:extLst>
      <p:ext uri="{BB962C8B-B14F-4D97-AF65-F5344CB8AC3E}">
        <p14:creationId xmlns:p14="http://schemas.microsoft.com/office/powerpoint/2010/main" val="135712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Today we are going to think about trees and how amazing they are. Did you know there are over 60,000 species of tree in the world? I wonder how many trees you recognise and can name? I’m going to show you some tree photos  – some you may have seen locally, others you may recognise from books or TV. Talk to a partner about each photo and see if you can name the tree. Ready…… let’s go! </a:t>
            </a:r>
          </a:p>
          <a:p>
            <a:endParaRPr lang="en-GB"/>
          </a:p>
          <a:p>
            <a:r>
              <a:rPr lang="en-GB">
                <a:latin typeface="Arial"/>
                <a:ea typeface="ヒラギノ角ゴ Pro W3"/>
                <a:cs typeface="Arial"/>
              </a:rPr>
              <a:t>Photo by </a:t>
            </a:r>
            <a:r>
              <a:rPr lang="en-GB">
                <a:latin typeface="Arial"/>
                <a:ea typeface="ヒラギノ角ゴ Pro W3"/>
                <a:cs typeface="Arial"/>
                <a:hlinkClick r:id="rId3"/>
              </a:rPr>
              <a:t>Timotheus Fröbel</a:t>
            </a:r>
            <a:r>
              <a:rPr lang="en-GB">
                <a:latin typeface="Arial"/>
                <a:ea typeface="ヒラギノ角ゴ Pro W3"/>
                <a:cs typeface="Arial"/>
              </a:rPr>
              <a:t> on </a:t>
            </a:r>
            <a:r>
              <a:rPr lang="en-GB">
                <a:latin typeface="Arial"/>
                <a:ea typeface="ヒラギノ角ゴ Pro W3"/>
                <a:cs typeface="Arial"/>
                <a:hlinkClick r:id="rId4"/>
              </a:rPr>
              <a:t>Unsplash</a:t>
            </a:r>
            <a:r>
              <a:rPr lang="en-GB">
                <a:latin typeface="Arial"/>
                <a:ea typeface="ヒラギノ角ゴ Pro W3"/>
                <a:cs typeface="Arial"/>
              </a:rPr>
              <a:t> </a:t>
            </a:r>
            <a:endParaRPr lang="en-GB">
              <a:cs typeface="Arial"/>
            </a:endParaRPr>
          </a:p>
          <a:p>
            <a:r>
              <a:rPr lang="en-GB">
                <a:solidFill>
                  <a:srgbClr val="FF0000"/>
                </a:solidFill>
                <a:latin typeface="Arial"/>
                <a:ea typeface="ヒラギノ角ゴ Pro W3"/>
                <a:cs typeface="Arial"/>
              </a:rPr>
              <a:t>  </a:t>
            </a:r>
            <a:endParaRPr lang="en-GB">
              <a:solidFill>
                <a:srgbClr val="FF0000"/>
              </a:solidFill>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5</a:t>
            </a:fld>
            <a:endParaRPr lang="en-GB" altLang="en-US"/>
          </a:p>
        </p:txBody>
      </p:sp>
    </p:spTree>
    <p:extLst>
      <p:ext uri="{BB962C8B-B14F-4D97-AF65-F5344CB8AC3E}">
        <p14:creationId xmlns:p14="http://schemas.microsoft.com/office/powerpoint/2010/main" val="1831449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atin typeface="Arial"/>
                <a:ea typeface="ヒラギノ角ゴ Pro W3"/>
                <a:cs typeface="Arial"/>
              </a:rPr>
              <a:t> </a:t>
            </a:r>
            <a:endParaRPr lang="en-GB"/>
          </a:p>
          <a:p>
            <a:r>
              <a:rPr lang="en-GB">
                <a:latin typeface="Arial"/>
                <a:ea typeface="ヒラギノ角ゴ Pro W3"/>
                <a:cs typeface="Arial"/>
              </a:rPr>
              <a:t>And do you know what sort of tree this is? </a:t>
            </a:r>
            <a:endParaRPr lang="en-GB">
              <a:cs typeface="Arial"/>
            </a:endParaRPr>
          </a:p>
          <a:p>
            <a:endParaRPr lang="en-GB"/>
          </a:p>
          <a:p>
            <a:r>
              <a:rPr lang="en-GB">
                <a:latin typeface="Arial"/>
                <a:ea typeface="ヒラギノ角ゴ Pro W3"/>
                <a:cs typeface="Arial"/>
              </a:rPr>
              <a:t>Photo by </a:t>
            </a:r>
            <a:r>
              <a:rPr lang="en-GB">
                <a:latin typeface="Arial"/>
                <a:ea typeface="ヒラギノ角ゴ Pro W3"/>
                <a:cs typeface="Arial"/>
                <a:hlinkClick r:id="rId3"/>
              </a:rPr>
              <a:t>Hanne Hoogendam</a:t>
            </a:r>
            <a:r>
              <a:rPr lang="en-GB">
                <a:latin typeface="Arial"/>
                <a:ea typeface="ヒラギノ角ゴ Pro W3"/>
                <a:cs typeface="Arial"/>
              </a:rPr>
              <a:t> on </a:t>
            </a:r>
            <a:r>
              <a:rPr lang="en-GB">
                <a:latin typeface="Arial"/>
                <a:ea typeface="ヒラギノ角ゴ Pro W3"/>
                <a:cs typeface="Arial"/>
                <a:hlinkClick r:id="rId4"/>
              </a:rPr>
              <a:t>Unsplash</a:t>
            </a:r>
            <a:endParaRPr lang="en-GB">
              <a:latin typeface="Arial"/>
              <a:ea typeface="ヒラギノ角ゴ Pro W3"/>
              <a:cs typeface="Arial"/>
            </a:endParaRPr>
          </a:p>
          <a:p>
            <a:endParaRPr lang="en-GB">
              <a:solidFill>
                <a:srgbClr val="FF0000"/>
              </a:solidFill>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6</a:t>
            </a:fld>
            <a:endParaRPr lang="en-GB" altLang="en-US"/>
          </a:p>
        </p:txBody>
      </p:sp>
    </p:spTree>
    <p:extLst>
      <p:ext uri="{BB962C8B-B14F-4D97-AF65-F5344CB8AC3E}">
        <p14:creationId xmlns:p14="http://schemas.microsoft.com/office/powerpoint/2010/main" val="347187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Arial"/>
            </a:endParaRPr>
          </a:p>
          <a:p>
            <a:r>
              <a:rPr lang="en-GB">
                <a:solidFill>
                  <a:srgbClr val="000000"/>
                </a:solidFill>
                <a:latin typeface="Arial"/>
                <a:ea typeface="ヒラギノ角ゴ Pro W3"/>
                <a:cs typeface="Arial"/>
              </a:rPr>
              <a:t>And what about this one? (The photo depicts a cocoa tree.)</a:t>
            </a:r>
            <a:endParaRPr lang="en-GB">
              <a:solidFill>
                <a:srgbClr val="000000"/>
              </a:solidFill>
              <a:cs typeface="Arial"/>
            </a:endParaRPr>
          </a:p>
          <a:p>
            <a:endParaRPr lang="en-GB">
              <a:solidFill>
                <a:srgbClr val="FF0000"/>
              </a:solidFill>
              <a:cs typeface="Arial"/>
            </a:endParaRPr>
          </a:p>
          <a:p>
            <a:r>
              <a:rPr lang="en-GB">
                <a:latin typeface="Arial"/>
                <a:ea typeface="ヒラギノ角ゴ Pro W3"/>
                <a:cs typeface="Arial"/>
              </a:rPr>
              <a:t>Photo by </a:t>
            </a:r>
            <a:r>
              <a:rPr lang="en-GB">
                <a:latin typeface="Arial"/>
                <a:ea typeface="ヒラギノ角ゴ Pro W3"/>
                <a:cs typeface="Arial"/>
                <a:hlinkClick r:id="rId3"/>
              </a:rPr>
              <a:t>Seyiram Kweku</a:t>
            </a:r>
            <a:r>
              <a:rPr lang="en-GB">
                <a:latin typeface="Arial"/>
                <a:ea typeface="ヒラギノ角ゴ Pro W3"/>
                <a:cs typeface="Arial"/>
              </a:rPr>
              <a:t> on </a:t>
            </a:r>
            <a:r>
              <a:rPr lang="en-GB">
                <a:latin typeface="Arial"/>
                <a:ea typeface="ヒラギノ角ゴ Pro W3"/>
                <a:cs typeface="Arial"/>
                <a:hlinkClick r:id="rId4"/>
              </a:rPr>
              <a:t>Unsplash</a:t>
            </a:r>
            <a:r>
              <a:rPr lang="en-GB">
                <a:latin typeface="Arial"/>
                <a:ea typeface="ヒラギノ角ゴ Pro W3"/>
                <a:cs typeface="Arial"/>
              </a:rPr>
              <a:t> </a:t>
            </a:r>
          </a:p>
          <a:p>
            <a:endParaRPr lang="en-GB">
              <a:solidFill>
                <a:srgbClr val="FF0000"/>
              </a:solidFill>
              <a:cs typeface="Arial"/>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7</a:t>
            </a:fld>
            <a:endParaRPr lang="en-GB" altLang="en-US"/>
          </a:p>
        </p:txBody>
      </p:sp>
    </p:spTree>
    <p:extLst>
      <p:ext uri="{BB962C8B-B14F-4D97-AF65-F5344CB8AC3E}">
        <p14:creationId xmlns:p14="http://schemas.microsoft.com/office/powerpoint/2010/main" val="3466417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Arial"/>
            </a:endParaRPr>
          </a:p>
          <a:p>
            <a:r>
              <a:rPr lang="en-GB">
                <a:latin typeface="Arial"/>
                <a:ea typeface="ヒラギノ角ゴ Pro W3"/>
                <a:cs typeface="Arial"/>
              </a:rPr>
              <a:t>Any ideas? The photos show a</a:t>
            </a:r>
            <a:r>
              <a:rPr lang="en-GB">
                <a:solidFill>
                  <a:schemeClr val="tx1"/>
                </a:solidFill>
                <a:latin typeface="Arial"/>
                <a:ea typeface="ヒラギノ角ゴ Pro W3"/>
                <a:cs typeface="Arial"/>
              </a:rPr>
              <a:t> coconut tree, which is a member of the palm tree family, and an orange tree</a:t>
            </a:r>
          </a:p>
          <a:p>
            <a:endParaRPr lang="en-GB">
              <a:cs typeface="Arial"/>
            </a:endParaRPr>
          </a:p>
          <a:p>
            <a:r>
              <a:rPr lang="en-GB">
                <a:latin typeface="Arial"/>
                <a:ea typeface="ヒラギノ角ゴ Pro W3"/>
                <a:cs typeface="Arial"/>
              </a:rPr>
              <a:t>Photo by </a:t>
            </a:r>
            <a:r>
              <a:rPr lang="en-GB">
                <a:latin typeface="Arial"/>
                <a:ea typeface="ヒラギノ角ゴ Pro W3"/>
                <a:cs typeface="Arial"/>
                <a:hlinkClick r:id="rId3"/>
              </a:rPr>
              <a:t>Colton Jones</a:t>
            </a:r>
            <a:r>
              <a:rPr lang="en-GB">
                <a:latin typeface="Arial"/>
                <a:ea typeface="ヒラギノ角ゴ Pro W3"/>
                <a:cs typeface="Arial"/>
              </a:rPr>
              <a:t> on </a:t>
            </a:r>
            <a:r>
              <a:rPr lang="en-GB">
                <a:latin typeface="Arial"/>
                <a:ea typeface="ヒラギノ角ゴ Pro W3"/>
                <a:cs typeface="Arial"/>
                <a:hlinkClick r:id="rId4"/>
              </a:rPr>
              <a:t>Unsplash</a:t>
            </a:r>
            <a:r>
              <a:rPr lang="en-GB">
                <a:latin typeface="Arial"/>
                <a:ea typeface="ヒラギノ角ゴ Pro W3"/>
                <a:cs typeface="Arial"/>
              </a:rPr>
              <a:t> </a:t>
            </a:r>
            <a:endParaRPr lang="en-US">
              <a:latin typeface="Arial"/>
              <a:ea typeface="ヒラギノ角ゴ Pro W3"/>
              <a:cs typeface="Arial"/>
            </a:endParaRPr>
          </a:p>
          <a:p>
            <a:r>
              <a:rPr lang="en-GB" err="1">
                <a:latin typeface="Arial"/>
                <a:ea typeface="ヒラギノ角ゴ Pro W3"/>
                <a:cs typeface="Arial"/>
              </a:rPr>
              <a:t>Tangopaso</a:t>
            </a:r>
            <a:r>
              <a:rPr lang="en-GB">
                <a:latin typeface="Arial"/>
                <a:ea typeface="ヒラギノ角ゴ Pro W3"/>
                <a:cs typeface="Arial"/>
              </a:rPr>
              <a:t>, Public domain, via Wikimedia Commons</a:t>
            </a: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8</a:t>
            </a:fld>
            <a:endParaRPr lang="en-GB" altLang="en-US"/>
          </a:p>
        </p:txBody>
      </p:sp>
    </p:spTree>
    <p:extLst>
      <p:ext uri="{BB962C8B-B14F-4D97-AF65-F5344CB8AC3E}">
        <p14:creationId xmlns:p14="http://schemas.microsoft.com/office/powerpoint/2010/main" val="317620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05064"/>
          </a:xfrm>
        </p:spPr>
        <p:txBody>
          <a:bodyPr/>
          <a:lstStyle/>
          <a:p>
            <a:r>
              <a:rPr lang="en-GB" sz="900">
                <a:latin typeface="Arial" panose="020B0604020202020204" pitchFamily="34" charset="0"/>
                <a:cs typeface="Arial" panose="020B0604020202020204" pitchFamily="34" charset="0"/>
              </a:rPr>
              <a:t>Trees are amazing - they help humans to live healthy lives and help to keep our planet healthy too. I wonder, what you know about trees and how they help us? Invite pupils to share their thoughts about why trees are amazing. Then use the information below to share some amazing tree facts: </a:t>
            </a:r>
          </a:p>
          <a:p>
            <a:pPr algn="l"/>
            <a:r>
              <a:rPr lang="en-GB" sz="900" b="1">
                <a:latin typeface="Arial" panose="020B0604020202020204" pitchFamily="34" charset="0"/>
                <a:cs typeface="Arial" panose="020B0604020202020204" pitchFamily="34" charset="0"/>
              </a:rPr>
              <a:t>Trees clean the air and water - </a:t>
            </a:r>
            <a:r>
              <a:rPr lang="en-GB" sz="900" b="0" i="0">
                <a:solidFill>
                  <a:schemeClr val="tx2"/>
                </a:solidFill>
                <a:effectLst/>
                <a:latin typeface="Arial" panose="020B0604020202020204" pitchFamily="34" charset="0"/>
                <a:cs typeface="Arial" panose="020B0604020202020204" pitchFamily="34" charset="0"/>
              </a:rPr>
              <a:t>Trees filter </a:t>
            </a:r>
            <a:r>
              <a:rPr lang="en-GB" sz="900">
                <a:solidFill>
                  <a:schemeClr val="tx2"/>
                </a:solidFill>
                <a:latin typeface="Arial" panose="020B0604020202020204" pitchFamily="34" charset="0"/>
                <a:cs typeface="Arial" panose="020B0604020202020204" pitchFamily="34" charset="0"/>
              </a:rPr>
              <a:t>unhealthy</a:t>
            </a:r>
            <a:r>
              <a:rPr lang="en-GB" sz="900" b="0" i="0">
                <a:solidFill>
                  <a:schemeClr val="tx2"/>
                </a:solidFill>
                <a:effectLst/>
                <a:latin typeface="Arial" panose="020B0604020202020204" pitchFamily="34" charset="0"/>
                <a:cs typeface="Arial" panose="020B0604020202020204" pitchFamily="34" charset="0"/>
              </a:rPr>
              <a:t> pollutants from the air using their leaves and bark. Trees also filter water naturally. </a:t>
            </a:r>
            <a:r>
              <a:rPr lang="en-GB" sz="900">
                <a:solidFill>
                  <a:schemeClr val="tx2"/>
                </a:solidFill>
                <a:latin typeface="Arial" panose="020B0604020202020204" pitchFamily="34" charset="0"/>
                <a:cs typeface="Arial" panose="020B0604020202020204" pitchFamily="34" charset="0"/>
              </a:rPr>
              <a:t>When it is stormy</a:t>
            </a:r>
            <a:r>
              <a:rPr lang="en-GB" sz="900" b="0" i="0">
                <a:solidFill>
                  <a:schemeClr val="tx2"/>
                </a:solidFill>
                <a:effectLst/>
                <a:latin typeface="Arial" panose="020B0604020202020204" pitchFamily="34" charset="0"/>
                <a:cs typeface="Arial" panose="020B0604020202020204" pitchFamily="34" charset="0"/>
              </a:rPr>
              <a:t>, heavy rainfall runs off flooded land, collecting pollutants and </a:t>
            </a:r>
            <a:r>
              <a:rPr lang="en-GB" sz="900">
                <a:solidFill>
                  <a:schemeClr val="tx2"/>
                </a:solidFill>
                <a:latin typeface="Arial" panose="020B0604020202020204" pitchFamily="34" charset="0"/>
                <a:cs typeface="Arial" panose="020B0604020202020204" pitchFamily="34" charset="0"/>
              </a:rPr>
              <a:t>carrying</a:t>
            </a:r>
            <a:r>
              <a:rPr lang="en-GB" sz="900" b="0" i="0">
                <a:solidFill>
                  <a:schemeClr val="tx2"/>
                </a:solidFill>
                <a:effectLst/>
                <a:latin typeface="Arial" panose="020B0604020202020204" pitchFamily="34" charset="0"/>
                <a:cs typeface="Arial" panose="020B0604020202020204" pitchFamily="34" charset="0"/>
              </a:rPr>
              <a:t> it into our rivers and streams. Trees help stop this happening by </a:t>
            </a:r>
            <a:r>
              <a:rPr lang="en-GB" sz="900">
                <a:solidFill>
                  <a:schemeClr val="tx2"/>
                </a:solidFill>
                <a:latin typeface="Arial" panose="020B0604020202020204" pitchFamily="34" charset="0"/>
                <a:cs typeface="Arial" panose="020B0604020202020204" pitchFamily="34" charset="0"/>
              </a:rPr>
              <a:t>catching some of</a:t>
            </a:r>
            <a:r>
              <a:rPr lang="en-GB" sz="900" b="0" i="0">
                <a:solidFill>
                  <a:schemeClr val="tx2"/>
                </a:solidFill>
                <a:effectLst/>
                <a:latin typeface="Arial" panose="020B0604020202020204" pitchFamily="34" charset="0"/>
                <a:cs typeface="Arial" panose="020B0604020202020204" pitchFamily="34" charset="0"/>
              </a:rPr>
              <a:t> the rainfall with their leaves, branches and trunk. Their roots </a:t>
            </a:r>
            <a:r>
              <a:rPr lang="en-GB" sz="900">
                <a:solidFill>
                  <a:schemeClr val="tx2"/>
                </a:solidFill>
                <a:latin typeface="Arial" panose="020B0604020202020204" pitchFamily="34" charset="0"/>
                <a:cs typeface="Arial" panose="020B0604020202020204" pitchFamily="34" charset="0"/>
              </a:rPr>
              <a:t>help</a:t>
            </a:r>
            <a:r>
              <a:rPr lang="en-GB" sz="900" b="0" i="0">
                <a:solidFill>
                  <a:schemeClr val="tx2"/>
                </a:solidFill>
                <a:effectLst/>
                <a:latin typeface="Arial" panose="020B0604020202020204" pitchFamily="34" charset="0"/>
                <a:cs typeface="Arial" panose="020B0604020202020204" pitchFamily="34" charset="0"/>
              </a:rPr>
              <a:t> too</a:t>
            </a:r>
            <a:r>
              <a:rPr lang="en-GB" sz="900">
                <a:solidFill>
                  <a:schemeClr val="tx2"/>
                </a:solidFill>
                <a:latin typeface="Arial" panose="020B0604020202020204" pitchFamily="34" charset="0"/>
                <a:cs typeface="Arial" panose="020B0604020202020204" pitchFamily="34" charset="0"/>
              </a:rPr>
              <a:t> as t</a:t>
            </a:r>
            <a:r>
              <a:rPr lang="en-GB" sz="900" b="0" i="0">
                <a:solidFill>
                  <a:schemeClr val="tx2"/>
                </a:solidFill>
                <a:effectLst/>
                <a:latin typeface="Arial" panose="020B0604020202020204" pitchFamily="34" charset="0"/>
                <a:cs typeface="Arial" panose="020B0604020202020204" pitchFamily="34" charset="0"/>
              </a:rPr>
              <a:t>hey hold the soil in place so that it can withstand heavy rainfall and not get washed away.</a:t>
            </a:r>
          </a:p>
          <a:p>
            <a:r>
              <a:rPr lang="en-GB" sz="900" b="1">
                <a:latin typeface="Arial"/>
                <a:ea typeface="ヒラギノ角ゴ Pro W3"/>
                <a:cs typeface="Arial"/>
              </a:rPr>
              <a:t>Trees provide homes and food for many creatures </a:t>
            </a:r>
            <a:r>
              <a:rPr lang="en-GB" sz="900">
                <a:latin typeface="Arial"/>
                <a:ea typeface="ヒラギノ角ゴ Pro W3"/>
                <a:cs typeface="Arial"/>
              </a:rPr>
              <a:t>-</a:t>
            </a:r>
            <a:r>
              <a:rPr lang="en-GB" sz="900" b="0" i="0">
                <a:solidFill>
                  <a:srgbClr val="333333"/>
                </a:solidFill>
                <a:effectLst/>
                <a:latin typeface="Arial"/>
                <a:ea typeface="ヒラギノ角ゴ Pro W3"/>
                <a:cs typeface="Arial"/>
              </a:rPr>
              <a:t>Trees and shrubs are important for all forms of wildlife, including birds, mammals and insects. They provide a place of safety, for nesting and shelter</a:t>
            </a:r>
            <a:r>
              <a:rPr lang="en-GB" sz="900">
                <a:solidFill>
                  <a:srgbClr val="333333"/>
                </a:solidFill>
                <a:latin typeface="Arial"/>
                <a:ea typeface="ヒラギノ角ゴ Pro W3"/>
                <a:cs typeface="Arial"/>
              </a:rPr>
              <a:t>,</a:t>
            </a:r>
            <a:r>
              <a:rPr lang="en-GB" sz="900" b="0" i="0">
                <a:solidFill>
                  <a:srgbClr val="333333"/>
                </a:solidFill>
                <a:effectLst/>
                <a:latin typeface="Arial"/>
                <a:ea typeface="ヒラギノ角ゴ Pro W3"/>
                <a:cs typeface="Arial"/>
              </a:rPr>
              <a:t> as well as providing a source of food through their leaves and fruit.</a:t>
            </a:r>
            <a:r>
              <a:rPr lang="en-GB" sz="900">
                <a:solidFill>
                  <a:srgbClr val="333333"/>
                </a:solidFill>
                <a:latin typeface="Arial"/>
                <a:ea typeface="ヒラギノ角ゴ Pro W3"/>
                <a:cs typeface="Arial"/>
              </a:rPr>
              <a:t> </a:t>
            </a:r>
            <a:endParaRPr lang="en-GB" sz="900" b="0" i="0">
              <a:solidFill>
                <a:srgbClr val="333333"/>
              </a:solidFill>
              <a:effectLst/>
              <a:latin typeface="Arial" panose="020B0604020202020204" pitchFamily="34" charset="0"/>
              <a:cs typeface="Arial" panose="020B0604020202020204" pitchFamily="34" charset="0"/>
            </a:endParaRPr>
          </a:p>
          <a:p>
            <a:r>
              <a:rPr lang="en-GB" sz="900" b="1">
                <a:latin typeface="Arial" panose="020B0604020202020204" pitchFamily="34" charset="0"/>
                <a:cs typeface="Arial" panose="020B0604020202020204" pitchFamily="34" charset="0"/>
              </a:rPr>
              <a:t>Trees communicate with each other - </a:t>
            </a:r>
            <a:r>
              <a:rPr lang="en-GB" sz="900" b="0" i="0">
                <a:solidFill>
                  <a:schemeClr val="tx2"/>
                </a:solidFill>
                <a:effectLst/>
                <a:latin typeface="Arial" panose="020B0604020202020204" pitchFamily="34" charset="0"/>
                <a:cs typeface="Arial" panose="020B0604020202020204" pitchFamily="34" charset="0"/>
              </a:rPr>
              <a:t>Trees are connected by a network of fungi growing in and around their roots. Trees use this fungal network to share resources with each other. </a:t>
            </a:r>
          </a:p>
          <a:p>
            <a:pPr algn="l"/>
            <a:r>
              <a:rPr lang="en-GB" sz="900" b="0" i="0">
                <a:solidFill>
                  <a:schemeClr val="tx2"/>
                </a:solidFill>
                <a:effectLst/>
                <a:latin typeface="Arial"/>
                <a:ea typeface="ヒラギノ角ゴ Pro W3"/>
                <a:cs typeface="Arial"/>
              </a:rPr>
              <a:t>Scientists have noticed incredible things, such as older trees giving younger trees food to help them grow</a:t>
            </a:r>
            <a:r>
              <a:rPr lang="en-GB" sz="900">
                <a:solidFill>
                  <a:schemeClr val="tx2"/>
                </a:solidFill>
                <a:latin typeface="Arial"/>
                <a:ea typeface="ヒラギノ角ゴ Pro W3"/>
                <a:cs typeface="Arial"/>
              </a:rPr>
              <a:t>,</a:t>
            </a:r>
            <a:r>
              <a:rPr lang="en-GB" sz="900" b="0" i="0">
                <a:solidFill>
                  <a:schemeClr val="tx2"/>
                </a:solidFill>
                <a:effectLst/>
                <a:latin typeface="Arial"/>
                <a:ea typeface="ヒラギノ角ゴ Pro W3"/>
                <a:cs typeface="Arial"/>
              </a:rPr>
              <a:t> and trees under attack (from unfriendly insects) using this network to send a warning to other trees .</a:t>
            </a:r>
          </a:p>
          <a:p>
            <a:pPr algn="l"/>
            <a:r>
              <a:rPr lang="en-GB" sz="900" b="1">
                <a:latin typeface="Arial" panose="020B0604020202020204" pitchFamily="34" charset="0"/>
                <a:cs typeface="Arial" panose="020B0604020202020204" pitchFamily="34" charset="0"/>
              </a:rPr>
              <a:t>Trees improve the soil - </a:t>
            </a:r>
            <a:r>
              <a:rPr lang="en-GB" sz="900" b="0" i="0">
                <a:effectLst/>
                <a:latin typeface="Arial" panose="020B0604020202020204" pitchFamily="34" charset="0"/>
                <a:cs typeface="Arial" panose="020B0604020202020204" pitchFamily="34" charset="0"/>
              </a:rPr>
              <a:t>Trees even help the planet when they’re </a:t>
            </a:r>
            <a:r>
              <a:rPr lang="en-GB" sz="900">
                <a:latin typeface="Arial" panose="020B0604020202020204" pitchFamily="34" charset="0"/>
                <a:cs typeface="Arial" panose="020B0604020202020204" pitchFamily="34" charset="0"/>
              </a:rPr>
              <a:t>on longer alive</a:t>
            </a:r>
            <a:r>
              <a:rPr lang="en-GB" sz="900" b="0" i="0">
                <a:effectLst/>
                <a:latin typeface="Arial" panose="020B0604020202020204" pitchFamily="34" charset="0"/>
                <a:cs typeface="Arial" panose="020B0604020202020204" pitchFamily="34" charset="0"/>
              </a:rPr>
              <a:t>.</a:t>
            </a:r>
          </a:p>
          <a:p>
            <a:pPr algn="l"/>
            <a:r>
              <a:rPr lang="en-GB" sz="900" b="0" i="0">
                <a:effectLst/>
                <a:latin typeface="Arial" panose="020B0604020202020204" pitchFamily="34" charset="0"/>
                <a:cs typeface="Arial" panose="020B0604020202020204" pitchFamily="34" charset="0"/>
              </a:rPr>
              <a:t>Decaying leaves and bark, known as mulch, add a protective layer to the earth. This layer protects against evaporation from heat – and retains water – keeping soil healthy so that other things can grow, such as vegetables, fruit and flowers.</a:t>
            </a:r>
          </a:p>
          <a:p>
            <a:r>
              <a:rPr lang="en-GB" sz="900" b="1">
                <a:latin typeface="Arial" panose="020B0604020202020204" pitchFamily="34" charset="0"/>
                <a:cs typeface="Arial" panose="020B0604020202020204" pitchFamily="34" charset="0"/>
              </a:rPr>
              <a:t>Trees are good for our well being – </a:t>
            </a:r>
            <a:r>
              <a:rPr lang="en-GB" sz="900" b="0">
                <a:latin typeface="Arial" panose="020B0604020202020204" pitchFamily="34" charset="0"/>
                <a:cs typeface="Arial" panose="020B0604020202020204" pitchFamily="34" charset="0"/>
              </a:rPr>
              <a:t>spending time in the outside, walking and looking at plants and trees can help us feel calm and improve our well being. </a:t>
            </a:r>
          </a:p>
          <a:p>
            <a:r>
              <a:rPr lang="en-GB" sz="900" b="1">
                <a:latin typeface="Arial"/>
                <a:ea typeface="ヒラギノ角ゴ Pro W3"/>
                <a:cs typeface="Arial"/>
              </a:rPr>
              <a:t>Trees also help us fight climate change </a:t>
            </a:r>
            <a:r>
              <a:rPr lang="en-GB" sz="900">
                <a:latin typeface="Arial"/>
                <a:ea typeface="ヒラギノ角ゴ Pro W3"/>
                <a:cs typeface="Arial"/>
              </a:rPr>
              <a:t>- </a:t>
            </a:r>
            <a:r>
              <a:rPr lang="en-GB" sz="900" b="0" i="0">
                <a:effectLst/>
                <a:latin typeface="Arial"/>
                <a:ea typeface="ヒラギノ角ゴ Pro W3"/>
                <a:cs typeface="Arial"/>
              </a:rPr>
              <a:t>The best chance of stopping this is to reduce the amount of carbon dioxide (CO</a:t>
            </a:r>
            <a:r>
              <a:rPr lang="en-GB" sz="900" b="0" i="0" baseline="-25000">
                <a:effectLst/>
                <a:latin typeface="Arial"/>
                <a:ea typeface="ヒラギノ角ゴ Pro W3"/>
                <a:cs typeface="Arial"/>
              </a:rPr>
              <a:t>2</a:t>
            </a:r>
            <a:r>
              <a:rPr lang="en-GB" sz="900" b="0" i="0">
                <a:effectLst/>
                <a:latin typeface="Arial"/>
                <a:ea typeface="ヒラギノ角ゴ Pro W3"/>
                <a:cs typeface="Arial"/>
              </a:rPr>
              <a:t>) we’re releasing. It sticks around in the atmosphere, acting like a blanket warming the planet</a:t>
            </a:r>
            <a:r>
              <a:rPr lang="en-GB" sz="900">
                <a:latin typeface="Arial"/>
                <a:ea typeface="ヒラギノ角ゴ Pro W3"/>
                <a:cs typeface="Arial"/>
              </a:rPr>
              <a:t>.</a:t>
            </a:r>
            <a:r>
              <a:rPr lang="en-GB" sz="900" b="0" i="0">
                <a:effectLst/>
                <a:latin typeface="Arial"/>
                <a:ea typeface="ヒラギノ角ゴ Pro W3"/>
                <a:cs typeface="Arial"/>
              </a:rPr>
              <a:t> </a:t>
            </a:r>
            <a:r>
              <a:rPr lang="en-GB" sz="900">
                <a:latin typeface="Arial"/>
                <a:ea typeface="ヒラギノ角ゴ Pro W3"/>
                <a:cs typeface="Arial"/>
              </a:rPr>
              <a:t>But trees  also absorb</a:t>
            </a:r>
            <a:r>
              <a:rPr lang="en-GB" sz="900" b="0" i="0">
                <a:effectLst/>
                <a:latin typeface="Arial"/>
                <a:ea typeface="ヒラギノ角ゴ Pro W3"/>
                <a:cs typeface="Arial"/>
              </a:rPr>
              <a:t> CO</a:t>
            </a:r>
            <a:r>
              <a:rPr lang="en-GB" sz="900" b="0" i="0" baseline="-25000">
                <a:effectLst/>
                <a:latin typeface="Arial"/>
                <a:ea typeface="ヒラギノ角ゴ Pro W3"/>
                <a:cs typeface="Arial"/>
              </a:rPr>
              <a:t>2</a:t>
            </a:r>
            <a:r>
              <a:rPr lang="en-GB" sz="900" baseline="-25000">
                <a:latin typeface="Arial"/>
                <a:ea typeface="ヒラギノ角ゴ Pro W3"/>
                <a:cs typeface="Arial"/>
              </a:rPr>
              <a:t> -t</a:t>
            </a:r>
            <a:r>
              <a:rPr lang="en-GB" sz="900">
                <a:latin typeface="Arial"/>
                <a:ea typeface="ヒラギノ角ゴ Pro W3"/>
                <a:cs typeface="Arial"/>
              </a:rPr>
              <a:t>hey </a:t>
            </a:r>
            <a:r>
              <a:rPr lang="en-GB" sz="900" b="0" i="0">
                <a:effectLst/>
                <a:latin typeface="Arial"/>
                <a:ea typeface="ヒラギノ角ゴ Pro W3"/>
                <a:cs typeface="Arial"/>
              </a:rPr>
              <a:t>need it to grow. In return, they release oxygen which helps us breathe.</a:t>
            </a:r>
            <a:r>
              <a:rPr lang="en-GB" sz="900">
                <a:latin typeface="Arial"/>
                <a:ea typeface="ヒラギノ角ゴ Pro W3"/>
                <a:cs typeface="Arial"/>
              </a:rPr>
              <a:t> </a:t>
            </a:r>
            <a:endParaRPr lang="en-GB" sz="900" b="0" i="0">
              <a:effectLst/>
              <a:latin typeface="Arial" panose="020B0604020202020204" pitchFamily="34" charset="0"/>
              <a:cs typeface="Arial" panose="020B0604020202020204" pitchFamily="34" charset="0"/>
            </a:endParaRPr>
          </a:p>
          <a:p>
            <a:endParaRPr lang="en-GB" sz="9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9</a:t>
            </a:fld>
            <a:endParaRPr lang="en-GB" altLang="en-US"/>
          </a:p>
        </p:txBody>
      </p:sp>
    </p:spTree>
    <p:extLst>
      <p:ext uri="{BB962C8B-B14F-4D97-AF65-F5344CB8AC3E}">
        <p14:creationId xmlns:p14="http://schemas.microsoft.com/office/powerpoint/2010/main" val="123081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60895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803840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1248786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3143455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724880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64189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7665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1389841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1085407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542953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11895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sma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1835150" y="2060848"/>
            <a:ext cx="5616575" cy="345571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93579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A Template - Full page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47E864-8D36-F042-BC5C-99360AFDC3D4}"/>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
        <p:nvSpPr>
          <p:cNvPr id="4" name="Text Placeholder 3">
            <a:extLst>
              <a:ext uri="{FF2B5EF4-FFF2-40B4-BE49-F238E27FC236}">
                <a16:creationId xmlns:a16="http://schemas.microsoft.com/office/drawing/2014/main" id="{68B046CD-5BB7-A64D-B639-CEC4D78E96B1}"/>
              </a:ext>
            </a:extLst>
          </p:cNvPr>
          <p:cNvSpPr>
            <a:spLocks noGrp="1"/>
          </p:cNvSpPr>
          <p:nvPr>
            <p:ph type="body" sz="quarter" idx="11" hasCustomPrompt="1"/>
          </p:nvPr>
        </p:nvSpPr>
        <p:spPr>
          <a:xfrm>
            <a:off x="467544" y="692696"/>
            <a:ext cx="4248398" cy="2089150"/>
          </a:xfrm>
          <a:prstGeom prst="rect">
            <a:avLst/>
          </a:prstGeom>
        </p:spPr>
        <p:txBody>
          <a:bodyPr/>
          <a:lstStyle>
            <a:lvl1pPr>
              <a:defRPr b="1" i="0">
                <a:latin typeface="Mokoko XBold" panose="02060503020203020204" pitchFamily="18" charset="77"/>
                <a:cs typeface="Mokoko XBold" panose="02060503020203020204" pitchFamily="18" charset="77"/>
              </a:defRPr>
            </a:lvl1pPr>
          </a:lstStyle>
          <a:p>
            <a:pPr lvl="0"/>
            <a:r>
              <a:rPr lang="en-GB"/>
              <a:t>‘Short quote over photo’</a:t>
            </a:r>
            <a:endParaRPr lang="en-US"/>
          </a:p>
        </p:txBody>
      </p:sp>
    </p:spTree>
    <p:extLst>
      <p:ext uri="{BB962C8B-B14F-4D97-AF65-F5344CB8AC3E}">
        <p14:creationId xmlns:p14="http://schemas.microsoft.com/office/powerpoint/2010/main" val="29464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a:srcRect/>
          <a:stretch/>
        </p:blipFill>
        <p:spPr>
          <a:xfrm>
            <a:off x="-49621" y="-12676"/>
            <a:ext cx="9181561" cy="6886170"/>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a:stretch>
            <a:fillRect/>
          </a:stretch>
        </p:blipFill>
        <p:spPr>
          <a:xfrm>
            <a:off x="467544" y="5733256"/>
            <a:ext cx="1998536" cy="438036"/>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968707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134932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ith 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36512" y="0"/>
            <a:ext cx="9180512" cy="6957392"/>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11072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754688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red event title">
    <p:bg>
      <p:bgPr>
        <a:solidFill>
          <a:srgbClr val="F12A1C"/>
        </a:solidFill>
        <a:effectLst/>
      </p:bgPr>
    </p:bg>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FBBF20E2-C7F4-4545-8238-46D5ABB1E3C5}"/>
              </a:ext>
            </a:extLst>
          </p:cNvPr>
          <p:cNvSpPr txBox="1">
            <a:spLocks/>
          </p:cNvSpPr>
          <p:nvPr userDrawn="1"/>
        </p:nvSpPr>
        <p:spPr>
          <a:xfrm>
            <a:off x="539552" y="692696"/>
            <a:ext cx="7831782"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GB">
                <a:solidFill>
                  <a:schemeClr val="bg1"/>
                </a:solidFill>
              </a:rPr>
              <a:t>Event title goes here</a:t>
            </a:r>
            <a:endParaRPr lang="en-US">
              <a:solidFill>
                <a:schemeClr val="bg1"/>
              </a:solidFill>
            </a:endParaRPr>
          </a:p>
        </p:txBody>
      </p:sp>
      <p:sp>
        <p:nvSpPr>
          <p:cNvPr id="3" name="Text Placeholder 2">
            <a:extLst>
              <a:ext uri="{FF2B5EF4-FFF2-40B4-BE49-F238E27FC236}">
                <a16:creationId xmlns:a16="http://schemas.microsoft.com/office/drawing/2014/main" id="{304F8D0C-BEE0-4F45-AEDE-786F026C103A}"/>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bg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8358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Bullet slide 1">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98B1744-B702-DD42-AB65-AC3E90A300EC}"/>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20" name="Content Placeholder 19">
            <a:extLst>
              <a:ext uri="{FF2B5EF4-FFF2-40B4-BE49-F238E27FC236}">
                <a16:creationId xmlns:a16="http://schemas.microsoft.com/office/drawing/2014/main" id="{5EA112BD-3A00-844C-979E-9A36DF277562}"/>
              </a:ext>
            </a:extLst>
          </p:cNvPr>
          <p:cNvSpPr>
            <a:spLocks noGrp="1"/>
          </p:cNvSpPr>
          <p:nvPr>
            <p:ph sz="quarter" idx="12" hasCustomPrompt="1"/>
          </p:nvPr>
        </p:nvSpPr>
        <p:spPr>
          <a:xfrm>
            <a:off x="628650" y="1412776"/>
            <a:ext cx="7886700" cy="3744415"/>
          </a:xfrm>
          <a:prstGeom prst="rect">
            <a:avLst/>
          </a:prstGeom>
        </p:spPr>
        <p:txBody>
          <a:bodyPr/>
          <a:lstStyle>
            <a:lvl1pPr marL="450850" indent="-450850">
              <a:buSzPct val="80000"/>
              <a:buBlip>
                <a:blip r:embed="rId2"/>
              </a:buBlip>
              <a:tabLst/>
              <a:defRPr sz="2800"/>
            </a:lvl1pPr>
          </a:lstStyle>
          <a:p>
            <a:pPr marL="447675" indent="-447675">
              <a:buBlip>
                <a:blip r:embed="rId2"/>
              </a:buBlip>
            </a:pPr>
            <a:r>
              <a:rPr lang="en-GB" sz="3200"/>
              <a:t>Bullet point one</a:t>
            </a:r>
          </a:p>
          <a:p>
            <a:pPr marL="447675" indent="-447675">
              <a:buBlip>
                <a:blip r:embed="rId2"/>
              </a:buBlip>
            </a:pPr>
            <a:r>
              <a:rPr lang="en-GB" sz="3200"/>
              <a:t>Bullet point two</a:t>
            </a:r>
          </a:p>
          <a:p>
            <a:pPr marL="447675" indent="-447675">
              <a:buBlip>
                <a:blip r:embed="rId2"/>
              </a:buBlip>
            </a:pPr>
            <a:r>
              <a:rPr lang="en-GB" sz="3200"/>
              <a:t>Bullet point three</a:t>
            </a:r>
          </a:p>
        </p:txBody>
      </p:sp>
      <p:sp>
        <p:nvSpPr>
          <p:cNvPr id="21" name="Title Placeholder 9">
            <a:extLst>
              <a:ext uri="{FF2B5EF4-FFF2-40B4-BE49-F238E27FC236}">
                <a16:creationId xmlns:a16="http://schemas.microsoft.com/office/drawing/2014/main" id="{458D25EE-03BA-3742-9CC2-160C138E2939}"/>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b="1" i="0">
                <a:latin typeface="Mokoko XBold" panose="02060503020203020204" pitchFamily="18" charset="77"/>
                <a:cs typeface="Mokoko XBold" panose="02060503020203020204" pitchFamily="18" charset="77"/>
              </a:defRPr>
            </a:lvl1pPr>
          </a:lstStyle>
          <a:p>
            <a:r>
              <a:rPr lang="en-GB"/>
              <a:t>Sample title </a:t>
            </a:r>
            <a:endParaRPr lang="en-US"/>
          </a:p>
        </p:txBody>
      </p:sp>
    </p:spTree>
    <p:extLst>
      <p:ext uri="{BB962C8B-B14F-4D97-AF65-F5344CB8AC3E}">
        <p14:creationId xmlns:p14="http://schemas.microsoft.com/office/powerpoint/2010/main" val="154393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712788" indent="-288925">
              <a:buBlip>
                <a:blip r:embed="rId2"/>
              </a:buBlip>
              <a:tabLst/>
              <a:defRPr sz="2400"/>
            </a:lvl1pPr>
            <a:lvl2pPr marL="712788" indent="-288925">
              <a:tabLst/>
              <a:defRPr sz="2400"/>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40186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28650" y="1412776"/>
            <a:ext cx="3778250" cy="3959225"/>
          </a:xfrm>
          <a:prstGeom prst="rect">
            <a:avLst/>
          </a:prstGeom>
        </p:spPr>
        <p:txBody>
          <a:bodyPr/>
          <a:lstStyle>
            <a:lvl1pPr marL="450850" indent="-450850" defTabSz="698400">
              <a:spcBef>
                <a:spcPts val="600"/>
              </a:spcBef>
              <a:buBlip>
                <a:blip r:embed="rId2"/>
              </a:buBlip>
              <a:tabLst/>
              <a:defRPr sz="3600"/>
            </a:lvl1pPr>
            <a:lvl2pPr marL="407988" indent="174625">
              <a:tabLst/>
              <a:defRPr sz="2800"/>
            </a:lvl2pPr>
          </a:lstStyle>
          <a:p>
            <a:pPr marL="447675" lvl="0" indent="-447675">
              <a:buBlip>
                <a:blip r:embed="rId2"/>
              </a:buBlip>
            </a:pPr>
            <a:r>
              <a:rPr lang="en-GB" sz="320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561823" y="1412776"/>
            <a:ext cx="3778250" cy="3959225"/>
          </a:xfrm>
          <a:prstGeom prst="rect">
            <a:avLst/>
          </a:prstGeom>
        </p:spPr>
        <p:txBody>
          <a:bodyPr/>
          <a:lstStyle>
            <a:lvl1pPr marL="447675" indent="-447675">
              <a:buBlip>
                <a:blip r:embed="rId2"/>
              </a:buBlip>
              <a:defRPr/>
            </a:lvl1pPr>
            <a:lvl2pPr marL="806450" indent="-361950">
              <a:tabLst/>
              <a:defRPr/>
            </a:lvl2pPr>
          </a:lstStyle>
          <a:p>
            <a:pPr marL="447675" indent="-447675">
              <a:buBlip>
                <a:blip r:embed="rId2"/>
              </a:buBlip>
            </a:pPr>
            <a:r>
              <a:rPr lang="en-GB" sz="320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7" name="Slide Number Placeholder 6">
            <a:extLst>
              <a:ext uri="{FF2B5EF4-FFF2-40B4-BE49-F238E27FC236}">
                <a16:creationId xmlns:a16="http://schemas.microsoft.com/office/drawing/2014/main" id="{55F1F35F-A603-9D4C-8EBF-D58D960ECBC9}"/>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4185129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22.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8.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CEC3-7DB2-0B4E-AC64-A69A1A36E0EA}"/>
              </a:ext>
            </a:extLst>
          </p:cNvPr>
          <p:cNvSpPr>
            <a:spLocks noGrp="1"/>
          </p:cNvSpPr>
          <p:nvPr>
            <p:ph type="title"/>
          </p:nvPr>
        </p:nvSpPr>
        <p:spPr>
          <a:xfrm>
            <a:off x="1187624" y="365125"/>
            <a:ext cx="7327726" cy="5224115"/>
          </a:xfrm>
          <a:prstGeom prst="rect">
            <a:avLst/>
          </a:prstGeom>
        </p:spPr>
        <p:txBody>
          <a:bodyPr vert="horz" lIns="91440" tIns="45720" rIns="91440" bIns="45720" rtlCol="0" anchor="ctr">
            <a:noAutofit/>
          </a:bodyPr>
          <a:lstStyle/>
          <a:p>
            <a:r>
              <a:rPr lang="en-GB" sz="8000" spc="-150"/>
              <a:t>Short title </a:t>
            </a:r>
            <a:br>
              <a:rPr lang="en-GB" sz="8000" spc="-150"/>
            </a:br>
            <a:r>
              <a:rPr lang="en-GB" sz="8000" spc="-150"/>
              <a:t>to go here	</a:t>
            </a:r>
            <a:endParaRPr lang="en-US"/>
          </a:p>
        </p:txBody>
      </p:sp>
      <p:pic>
        <p:nvPicPr>
          <p:cNvPr id="4" name="Picture 3">
            <a:extLst>
              <a:ext uri="{FF2B5EF4-FFF2-40B4-BE49-F238E27FC236}">
                <a16:creationId xmlns:a16="http://schemas.microsoft.com/office/drawing/2014/main" id="{967C8D40-65B3-3143-ACAA-E2392412FD54}"/>
              </a:ext>
            </a:extLst>
          </p:cNvPr>
          <p:cNvPicPr>
            <a:picLocks noChangeAspect="1"/>
          </p:cNvPicPr>
          <p:nvPr userDrawn="1"/>
        </p:nvPicPr>
        <p:blipFill>
          <a:blip r:embed="rId3"/>
          <a:srcRect/>
          <a:stretch/>
        </p:blipFill>
        <p:spPr>
          <a:xfrm>
            <a:off x="0" y="716"/>
            <a:ext cx="9171160" cy="6878370"/>
          </a:xfrm>
          <a:prstGeom prst="rect">
            <a:avLst/>
          </a:prstGeom>
        </p:spPr>
      </p:pic>
    </p:spTree>
    <p:extLst>
      <p:ext uri="{BB962C8B-B14F-4D97-AF65-F5344CB8AC3E}">
        <p14:creationId xmlns:p14="http://schemas.microsoft.com/office/powerpoint/2010/main" val="226458532"/>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lnSpc>
          <a:spcPct val="90000"/>
        </a:lnSpc>
        <a:spcBef>
          <a:spcPct val="0"/>
        </a:spcBef>
        <a:buNone/>
        <a:defRPr sz="8000" b="1" i="0" kern="1200">
          <a:solidFill>
            <a:srgbClr val="FF0000"/>
          </a:solidFill>
          <a:latin typeface="Mokoko Trial Extra Bold" panose="02060503020203020204" pitchFamily="18" charset="77"/>
          <a:ea typeface="+mj-ea"/>
          <a:cs typeface="Mokoko Trial Extra 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055B3-2F5A-7642-A034-5BA57A3F850E}"/>
              </a:ext>
            </a:extLst>
          </p:cNvPr>
          <p:cNvPicPr>
            <a:picLocks noChangeAspect="1"/>
          </p:cNvPicPr>
          <p:nvPr userDrawn="1"/>
        </p:nvPicPr>
        <p:blipFill>
          <a:blip r:embed="rId3"/>
          <a:srcRect/>
          <a:stretch/>
        </p:blipFill>
        <p:spPr>
          <a:xfrm>
            <a:off x="-54035" y="-12355"/>
            <a:ext cx="9198035" cy="6898525"/>
          </a:xfrm>
          <a:prstGeom prst="rect">
            <a:avLst/>
          </a:prstGeom>
        </p:spPr>
      </p:pic>
      <p:pic>
        <p:nvPicPr>
          <p:cNvPr id="8" name="Picture 7" descr="A close up of a screen&#10;&#10;Description automatically generated">
            <a:extLst>
              <a:ext uri="{FF2B5EF4-FFF2-40B4-BE49-F238E27FC236}">
                <a16:creationId xmlns:a16="http://schemas.microsoft.com/office/drawing/2014/main" id="{DB0A5B7A-0079-5747-ADBA-8DB65BE6B406}"/>
              </a:ext>
            </a:extLst>
          </p:cNvPr>
          <p:cNvPicPr>
            <a:picLocks noChangeAspect="1"/>
          </p:cNvPicPr>
          <p:nvPr userDrawn="1"/>
        </p:nvPicPr>
        <p:blipFill>
          <a:blip r:embed="rId4"/>
          <a:stretch>
            <a:fillRect/>
          </a:stretch>
        </p:blipFill>
        <p:spPr>
          <a:xfrm>
            <a:off x="467544" y="5733256"/>
            <a:ext cx="1998536" cy="438036"/>
          </a:xfrm>
          <a:prstGeom prst="rect">
            <a:avLst/>
          </a:prstGeom>
        </p:spPr>
      </p:pic>
      <p:sp>
        <p:nvSpPr>
          <p:cNvPr id="5" name="TextBox 4">
            <a:extLst>
              <a:ext uri="{FF2B5EF4-FFF2-40B4-BE49-F238E27FC236}">
                <a16:creationId xmlns:a16="http://schemas.microsoft.com/office/drawing/2014/main" id="{948269B0-743A-BF4B-BB39-37EB83BD7AE5}"/>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51061686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5ED5819-9A6E-A94D-A9A7-3A057E421EB1}"/>
              </a:ext>
            </a:extLst>
          </p:cNvPr>
          <p:cNvPicPr>
            <a:picLocks noChangeAspect="1"/>
          </p:cNvPicPr>
          <p:nvPr userDrawn="1"/>
        </p:nvPicPr>
        <p:blipFill>
          <a:blip r:embed="rId3"/>
          <a:stretch>
            <a:fillRect/>
          </a:stretch>
        </p:blipFill>
        <p:spPr>
          <a:xfrm>
            <a:off x="2182" y="0"/>
            <a:ext cx="9144000" cy="6858000"/>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4"/>
          <a:srcRect/>
          <a:stretch/>
        </p:blipFill>
        <p:spPr>
          <a:xfrm>
            <a:off x="-27161" y="0"/>
            <a:ext cx="9171161" cy="6878370"/>
          </a:xfrm>
          <a:prstGeom prst="rect">
            <a:avLst/>
          </a:prstGeom>
        </p:spPr>
      </p:pic>
      <p:sp>
        <p:nvSpPr>
          <p:cNvPr id="3" name="Title Placeholder 2">
            <a:extLst>
              <a:ext uri="{FF2B5EF4-FFF2-40B4-BE49-F238E27FC236}">
                <a16:creationId xmlns:a16="http://schemas.microsoft.com/office/drawing/2014/main" id="{343FC2F3-7621-8042-AD92-20122CFC311F}"/>
              </a:ext>
            </a:extLst>
          </p:cNvPr>
          <p:cNvSpPr>
            <a:spLocks noGrp="1"/>
          </p:cNvSpPr>
          <p:nvPr>
            <p:ph type="title"/>
          </p:nvPr>
        </p:nvSpPr>
        <p:spPr>
          <a:xfrm>
            <a:off x="644549" y="692696"/>
            <a:ext cx="7831782" cy="1296144"/>
          </a:xfrm>
          <a:prstGeom prst="rect">
            <a:avLst/>
          </a:prstGeom>
        </p:spPr>
        <p:txBody>
          <a:bodyPr vert="horz" lIns="91440" tIns="45720" rIns="91440" bIns="45720" rtlCol="0" anchor="ctr">
            <a:normAutofit/>
          </a:bodyPr>
          <a:lstStyle/>
          <a:p>
            <a:r>
              <a:rPr lang="en-GB"/>
              <a:t>Short title goes here</a:t>
            </a:r>
            <a:endParaRPr lang="en-US"/>
          </a:p>
        </p:txBody>
      </p:sp>
    </p:spTree>
    <p:extLst>
      <p:ext uri="{BB962C8B-B14F-4D97-AF65-F5344CB8AC3E}">
        <p14:creationId xmlns:p14="http://schemas.microsoft.com/office/powerpoint/2010/main" val="3217467318"/>
      </p:ext>
    </p:extLst>
  </p:cSld>
  <p:clrMap bg1="lt1" tx1="dk1" bg2="lt2" tx2="dk2" accent1="accent1" accent2="accent2" accent3="accent3" accent4="accent4" accent5="accent5" accent6="accent6" hlink="hlink" folHlink="folHlink"/>
  <p:sldLayoutIdLst>
    <p:sldLayoutId id="2147483720" r:id="rId1"/>
    <p:sldLayoutId id="2147483737" r:id="rId2"/>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207285419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1774051525"/>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3EC75-D0C0-704B-9C68-1779F1DA5550}"/>
              </a:ext>
            </a:extLst>
          </p:cNvPr>
          <p:cNvSpPr/>
          <p:nvPr userDrawn="1"/>
        </p:nvSpPr>
        <p:spPr>
          <a:xfrm>
            <a:off x="0" y="0"/>
            <a:ext cx="9144000" cy="6858000"/>
          </a:xfrm>
          <a:prstGeom prst="rect">
            <a:avLst/>
          </a:prstGeom>
          <a:solidFill>
            <a:srgbClr val="F12A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logo with white text&#10;&#10;Description automatically generated with medium confidence">
            <a:extLst>
              <a:ext uri="{FF2B5EF4-FFF2-40B4-BE49-F238E27FC236}">
                <a16:creationId xmlns:a16="http://schemas.microsoft.com/office/drawing/2014/main" id="{6B0FDA12-AE15-6241-ABBE-E7377EBDEE01}"/>
              </a:ext>
            </a:extLst>
          </p:cNvPr>
          <p:cNvPicPr>
            <a:picLocks noChangeAspect="1"/>
          </p:cNvPicPr>
          <p:nvPr userDrawn="1"/>
        </p:nvPicPr>
        <p:blipFill>
          <a:blip r:embed="rId3"/>
          <a:stretch>
            <a:fillRect/>
          </a:stretch>
        </p:blipFill>
        <p:spPr>
          <a:xfrm>
            <a:off x="1280" y="5569075"/>
            <a:ext cx="1762408" cy="1288925"/>
          </a:xfrm>
          <a:prstGeom prst="rect">
            <a:avLst/>
          </a:prstGeom>
        </p:spPr>
      </p:pic>
    </p:spTree>
    <p:extLst>
      <p:ext uri="{BB962C8B-B14F-4D97-AF65-F5344CB8AC3E}">
        <p14:creationId xmlns:p14="http://schemas.microsoft.com/office/powerpoint/2010/main" val="2928678850"/>
      </p:ext>
    </p:extLst>
  </p:cSld>
  <p:clrMap bg1="lt1" tx1="dk1" bg2="lt2" tx2="dk2" accent1="accent1" accent2="accent2" accent3="accent3" accent4="accent4" accent5="accent5" accent6="accent6" hlink="hlink" folHlink="folHlink"/>
  <p:sldLayoutIdLst>
    <p:sldLayoutId id="2147483734"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pic>
        <p:nvPicPr>
          <p:cNvPr id="6" name="Picture 5">
            <a:extLst>
              <a:ext uri="{FF2B5EF4-FFF2-40B4-BE49-F238E27FC236}">
                <a16:creationId xmlns:a16="http://schemas.microsoft.com/office/drawing/2014/main" id="{5E3F9EF1-646F-054A-BFC1-2D49FC67BFE1}"/>
              </a:ext>
            </a:extLst>
          </p:cNvPr>
          <p:cNvPicPr>
            <a:picLocks noChangeAspect="1"/>
          </p:cNvPicPr>
          <p:nvPr userDrawn="1"/>
        </p:nvPicPr>
        <p:blipFill>
          <a:blip r:embed="rId6"/>
          <a:srcRect/>
          <a:stretch/>
        </p:blipFill>
        <p:spPr>
          <a:xfrm>
            <a:off x="0" y="716"/>
            <a:ext cx="9171160" cy="6878370"/>
          </a:xfrm>
          <a:prstGeom prst="rect">
            <a:avLst/>
          </a:prstGeom>
        </p:spPr>
      </p:pic>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39"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711200" indent="-711200" algn="l" rtl="0" eaLnBrk="1" fontAlgn="base" hangingPunct="1">
        <a:spcBef>
          <a:spcPct val="20000"/>
        </a:spcBef>
        <a:spcAft>
          <a:spcPct val="0"/>
        </a:spcAft>
        <a:buClr>
          <a:srgbClr val="FF0000"/>
        </a:buClr>
        <a:buFontTx/>
        <a:buBlip>
          <a:blip r:embed="rId7"/>
        </a:buBlip>
        <a:defRPr sz="3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77938" indent="-285750" algn="l" rtl="0" eaLnBrk="1" fontAlgn="base" hangingPunct="1">
        <a:spcBef>
          <a:spcPct val="20000"/>
        </a:spcBef>
        <a:spcAft>
          <a:spcPct val="0"/>
        </a:spcAft>
        <a:buClr>
          <a:schemeClr val="bg2"/>
        </a:buClr>
        <a:buFontTx/>
        <a:buBlip>
          <a:blip r:embed="rId8"/>
        </a:buBlip>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26827123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25"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7"/>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3705928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8" r:id="rId5"/>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christianaid.org.uk/appeals/key-appeals/harvest-appeal/resource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5BD7E7-59F6-4B03-B4F3-2827F3BA679F}"/>
              </a:ext>
            </a:extLst>
          </p:cNvPr>
          <p:cNvPicPr>
            <a:picLocks noGrp="1" noChangeAspect="1"/>
          </p:cNvPicPr>
          <p:nvPr>
            <p:ph type="pic" sz="quarter" idx="10"/>
          </p:nvPr>
        </p:nvPicPr>
        <p:blipFill>
          <a:blip r:embed="rId3"/>
          <a:srcRect t="3840" b="3840"/>
          <a:stretch>
            <a:fillRect/>
          </a:stretch>
        </p:blipFill>
        <p:spPr/>
      </p:pic>
      <p:sp>
        <p:nvSpPr>
          <p:cNvPr id="3" name="Title 2">
            <a:extLst>
              <a:ext uri="{FF2B5EF4-FFF2-40B4-BE49-F238E27FC236}">
                <a16:creationId xmlns:a16="http://schemas.microsoft.com/office/drawing/2014/main" id="{88CC73AE-0393-467E-AD24-87702E9B6BC4}"/>
              </a:ext>
            </a:extLst>
          </p:cNvPr>
          <p:cNvSpPr>
            <a:spLocks noGrp="1"/>
          </p:cNvSpPr>
          <p:nvPr>
            <p:ph type="title"/>
          </p:nvPr>
        </p:nvSpPr>
        <p:spPr/>
        <p:txBody>
          <a:bodyPr>
            <a:normAutofit fontScale="90000"/>
          </a:bodyPr>
          <a:lstStyle/>
          <a:p>
            <a:r>
              <a:rPr lang="en-GB"/>
              <a:t>Drink from the well:</a:t>
            </a:r>
            <a:br>
              <a:rPr lang="en-GB"/>
            </a:br>
            <a:r>
              <a:rPr lang="en-GB"/>
              <a:t>Harvest</a:t>
            </a:r>
          </a:p>
        </p:txBody>
      </p:sp>
    </p:spTree>
    <p:extLst>
      <p:ext uri="{BB962C8B-B14F-4D97-AF65-F5344CB8AC3E}">
        <p14:creationId xmlns:p14="http://schemas.microsoft.com/office/powerpoint/2010/main" val="407825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19E88E-B51F-4743-98E7-D9D86414DF81}"/>
              </a:ext>
            </a:extLst>
          </p:cNvPr>
          <p:cNvSpPr>
            <a:spLocks noGrp="1"/>
          </p:cNvSpPr>
          <p:nvPr>
            <p:ph sz="quarter" idx="12"/>
          </p:nvPr>
        </p:nvSpPr>
        <p:spPr/>
        <p:txBody>
          <a:bodyPr/>
          <a:lstStyle/>
          <a:p>
            <a:r>
              <a:rPr lang="en-US"/>
              <a:t>I wonder, what can trees teach us about climate change? </a:t>
            </a:r>
          </a:p>
        </p:txBody>
      </p:sp>
      <p:sp>
        <p:nvSpPr>
          <p:cNvPr id="4" name="Title 3">
            <a:extLst>
              <a:ext uri="{FF2B5EF4-FFF2-40B4-BE49-F238E27FC236}">
                <a16:creationId xmlns:a16="http://schemas.microsoft.com/office/drawing/2014/main" id="{8F4181DA-D3E1-F345-85D3-651B61D3F151}"/>
              </a:ext>
            </a:extLst>
          </p:cNvPr>
          <p:cNvSpPr>
            <a:spLocks noGrp="1"/>
          </p:cNvSpPr>
          <p:nvPr>
            <p:ph type="title"/>
          </p:nvPr>
        </p:nvSpPr>
        <p:spPr/>
        <p:txBody>
          <a:bodyPr/>
          <a:lstStyle/>
          <a:p>
            <a:r>
              <a:rPr lang="en-US"/>
              <a:t>Trees as teachers!</a:t>
            </a:r>
          </a:p>
        </p:txBody>
      </p:sp>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049AFDA-D84C-8B4C-91C7-5BAF5C2631D1}"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1" name="Content Placeholder 10">
            <a:extLst>
              <a:ext uri="{FF2B5EF4-FFF2-40B4-BE49-F238E27FC236}">
                <a16:creationId xmlns:a16="http://schemas.microsoft.com/office/drawing/2014/main" id="{56E37E4C-BD60-46AB-AEC3-972B4A8AD9C4}"/>
              </a:ext>
            </a:extLst>
          </p:cNvPr>
          <p:cNvPicPr>
            <a:picLocks noGrp="1" noChangeAspect="1"/>
          </p:cNvPicPr>
          <p:nvPr>
            <p:ph sz="quarter" idx="13"/>
          </p:nvPr>
        </p:nvPicPr>
        <p:blipFill>
          <a:blip r:embed="rId3"/>
          <a:srcRect/>
          <a:stretch/>
        </p:blipFill>
        <p:spPr>
          <a:xfrm>
            <a:off x="4562475" y="2133071"/>
            <a:ext cx="3778250" cy="2518833"/>
          </a:xfrm>
        </p:spPr>
      </p:pic>
    </p:spTree>
    <p:extLst>
      <p:ext uri="{BB962C8B-B14F-4D97-AF65-F5344CB8AC3E}">
        <p14:creationId xmlns:p14="http://schemas.microsoft.com/office/powerpoint/2010/main" val="2114339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tree with green leaves&#10;&#10;Description automatically generated with medium confidence">
            <a:extLst>
              <a:ext uri="{FF2B5EF4-FFF2-40B4-BE49-F238E27FC236}">
                <a16:creationId xmlns:a16="http://schemas.microsoft.com/office/drawing/2014/main" id="{239F3CBA-F84B-4AE6-8613-8A696528EF29}"/>
              </a:ext>
            </a:extLst>
          </p:cNvPr>
          <p:cNvPicPr>
            <a:picLocks noGrp="1" noChangeAspect="1"/>
          </p:cNvPicPr>
          <p:nvPr>
            <p:ph type="pic" sz="quarter" idx="10"/>
          </p:nvPr>
        </p:nvPicPr>
        <p:blipFill>
          <a:blip r:embed="rId3"/>
          <a:srcRect l="5556" r="5556"/>
          <a:stretch>
            <a:fillRect/>
          </a:stretch>
        </p:blipFill>
        <p:spPr/>
      </p:pic>
      <p:sp>
        <p:nvSpPr>
          <p:cNvPr id="3" name="Text Placeholder 2">
            <a:extLst>
              <a:ext uri="{FF2B5EF4-FFF2-40B4-BE49-F238E27FC236}">
                <a16:creationId xmlns:a16="http://schemas.microsoft.com/office/drawing/2014/main" id="{88DBB066-AA83-40A2-B970-DCD0D40A50FC}"/>
              </a:ext>
            </a:extLst>
          </p:cNvPr>
          <p:cNvSpPr>
            <a:spLocks noGrp="1"/>
          </p:cNvSpPr>
          <p:nvPr>
            <p:ph type="body" sz="quarter" idx="11"/>
          </p:nvPr>
        </p:nvSpPr>
        <p:spPr/>
        <p:txBody>
          <a:bodyPr/>
          <a:lstStyle/>
          <a:p>
            <a:r>
              <a:rPr lang="en-GB"/>
              <a:t>A tree of hope</a:t>
            </a:r>
          </a:p>
        </p:txBody>
      </p:sp>
    </p:spTree>
    <p:extLst>
      <p:ext uri="{BB962C8B-B14F-4D97-AF65-F5344CB8AC3E}">
        <p14:creationId xmlns:p14="http://schemas.microsoft.com/office/powerpoint/2010/main" val="2282722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4181DA-D3E1-F345-85D3-651B61D3F151}"/>
              </a:ext>
            </a:extLst>
          </p:cNvPr>
          <p:cNvSpPr>
            <a:spLocks noGrp="1"/>
          </p:cNvSpPr>
          <p:nvPr>
            <p:ph type="title"/>
          </p:nvPr>
        </p:nvSpPr>
        <p:spPr>
          <a:xfrm>
            <a:off x="628650" y="365125"/>
            <a:ext cx="7886700" cy="759619"/>
          </a:xfrm>
        </p:spPr>
        <p:txBody>
          <a:bodyPr anchor="t">
            <a:normAutofit/>
          </a:bodyPr>
          <a:lstStyle/>
          <a:p>
            <a:pPr>
              <a:lnSpc>
                <a:spcPct val="90000"/>
              </a:lnSpc>
            </a:pPr>
            <a:r>
              <a:rPr lang="en-US" sz="4600"/>
              <a:t>The amazing Baobab tree</a:t>
            </a:r>
          </a:p>
        </p:txBody>
      </p:sp>
      <p:sp>
        <p:nvSpPr>
          <p:cNvPr id="2" name="Slide Number Placeholder 1">
            <a:extLst>
              <a:ext uri="{FF2B5EF4-FFF2-40B4-BE49-F238E27FC236}">
                <a16:creationId xmlns:a16="http://schemas.microsoft.com/office/drawing/2014/main" id="{CCB2CC2F-F68E-9343-AFE4-372E9A176034}"/>
              </a:ext>
            </a:extLst>
          </p:cNvPr>
          <p:cNvSpPr>
            <a:spLocks noGrp="1"/>
          </p:cNvSpPr>
          <p:nvPr>
            <p:ph type="sldNum" sz="quarter" idx="11"/>
          </p:nvPr>
        </p:nvSpPr>
        <p:spPr>
          <a:xfrm>
            <a:off x="7884368" y="6349913"/>
            <a:ext cx="1079500" cy="485775"/>
          </a:xfrm>
        </p:spPr>
        <p:txBody>
          <a:bodyPr anchor="ctr">
            <a:normAutofit/>
          </a:bodyPr>
          <a:lstStyle/>
          <a:p>
            <a:pPr marL="0" marR="0" lvl="0" indent="0" defTabSz="914400" rtl="0" eaLnBrk="0" fontAlgn="base" latinLnBrk="0" hangingPunct="0">
              <a:spcBef>
                <a:spcPct val="0"/>
              </a:spcBef>
              <a:spcAft>
                <a:spcPts val="600"/>
              </a:spcAft>
              <a:buClrTx/>
              <a:buSzTx/>
              <a:buFontTx/>
              <a:buNone/>
              <a:tabLst/>
              <a:defRPr/>
            </a:pPr>
            <a:fld id="{9049AFDA-D84C-8B4C-91C7-5BAF5C2631D1}" type="slidenum">
              <a:rPr kumimoji="0" lang="en-GB" altLang="en-US" b="0" i="0" u="none" strike="noStrike" kern="1200" cap="none" spc="0" normalizeH="0" baseline="0" noProof="0" smtClean="0">
                <a:ln>
                  <a:noFill/>
                </a:ln>
                <a:effectLst/>
                <a:uLnTx/>
                <a:uFillTx/>
              </a:rPr>
              <a:pPr marL="0" marR="0" lvl="0" indent="0" defTabSz="914400" rtl="0" eaLnBrk="0" fontAlgn="base" latinLnBrk="0" hangingPunct="0">
                <a:spcBef>
                  <a:spcPct val="0"/>
                </a:spcBef>
                <a:spcAft>
                  <a:spcPts val="600"/>
                </a:spcAft>
                <a:buClrTx/>
                <a:buSzTx/>
                <a:buFontTx/>
                <a:buNone/>
                <a:tabLst/>
                <a:defRPr/>
              </a:pPr>
              <a:t>12</a:t>
            </a:fld>
            <a:endParaRPr kumimoji="0" lang="en-GB" altLang="en-US" b="0" i="0" u="none" strike="noStrike" kern="1200" cap="none" spc="0" normalizeH="0" baseline="0" noProof="0">
              <a:ln>
                <a:noFill/>
              </a:ln>
              <a:effectLst/>
              <a:uLnTx/>
              <a:uFillTx/>
            </a:endParaRPr>
          </a:p>
        </p:txBody>
      </p:sp>
      <p:pic>
        <p:nvPicPr>
          <p:cNvPr id="7" name="Content Placeholder 6" descr="A lemon growing on a tree&#10;&#10;Description automatically generated with medium confidence">
            <a:extLst>
              <a:ext uri="{FF2B5EF4-FFF2-40B4-BE49-F238E27FC236}">
                <a16:creationId xmlns:a16="http://schemas.microsoft.com/office/drawing/2014/main" id="{3DE7CE58-9079-4783-9ABD-E74698C3AA03}"/>
              </a:ext>
            </a:extLst>
          </p:cNvPr>
          <p:cNvPicPr>
            <a:picLocks noGrp="1" noChangeAspect="1"/>
          </p:cNvPicPr>
          <p:nvPr>
            <p:ph sz="quarter" idx="12"/>
          </p:nvPr>
        </p:nvPicPr>
        <p:blipFill rotWithShape="1">
          <a:blip r:embed="rId3"/>
          <a:srcRect t="16339" r="1" b="12535"/>
          <a:stretch/>
        </p:blipFill>
        <p:spPr>
          <a:xfrm>
            <a:off x="628650" y="1412776"/>
            <a:ext cx="7886700" cy="3744415"/>
          </a:xfrm>
          <a:noFill/>
        </p:spPr>
      </p:pic>
    </p:spTree>
    <p:extLst>
      <p:ext uri="{BB962C8B-B14F-4D97-AF65-F5344CB8AC3E}">
        <p14:creationId xmlns:p14="http://schemas.microsoft.com/office/powerpoint/2010/main" val="335229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6E7971-03DA-DB49-B5A2-39A7F9B6C1B9}"/>
              </a:ext>
            </a:extLst>
          </p:cNvPr>
          <p:cNvSpPr>
            <a:spLocks noGrp="1"/>
          </p:cNvSpPr>
          <p:nvPr>
            <p:ph type="body" sz="quarter" idx="11"/>
          </p:nvPr>
        </p:nvSpPr>
        <p:spPr/>
        <p:txBody>
          <a:bodyPr/>
          <a:lstStyle/>
          <a:p>
            <a:r>
              <a:rPr lang="en-US"/>
              <a:t>Cyclone </a:t>
            </a:r>
            <a:r>
              <a:rPr lang="en-US" err="1"/>
              <a:t>Idai</a:t>
            </a:r>
            <a:r>
              <a:rPr lang="en-US"/>
              <a:t> </a:t>
            </a:r>
          </a:p>
        </p:txBody>
      </p:sp>
      <p:pic>
        <p:nvPicPr>
          <p:cNvPr id="6" name="Picture Placeholder 5" descr="A tree next to a body of water&#10;&#10;Description automatically generated with medium confidence">
            <a:extLst>
              <a:ext uri="{FF2B5EF4-FFF2-40B4-BE49-F238E27FC236}">
                <a16:creationId xmlns:a16="http://schemas.microsoft.com/office/drawing/2014/main" id="{94095993-44ED-4E07-A8C2-683CE6B9F2D0}"/>
              </a:ext>
            </a:extLst>
          </p:cNvPr>
          <p:cNvPicPr>
            <a:picLocks noGrp="1" noChangeAspect="1"/>
          </p:cNvPicPr>
          <p:nvPr>
            <p:ph type="pic" sz="quarter" idx="10"/>
          </p:nvPr>
        </p:nvPicPr>
        <p:blipFill>
          <a:blip r:embed="rId3"/>
          <a:srcRect t="25000" b="25000"/>
          <a:stretch>
            <a:fillRect/>
          </a:stretch>
        </p:blipFill>
        <p:spPr/>
      </p:pic>
    </p:spTree>
    <p:extLst>
      <p:ext uri="{BB962C8B-B14F-4D97-AF65-F5344CB8AC3E}">
        <p14:creationId xmlns:p14="http://schemas.microsoft.com/office/powerpoint/2010/main" val="337563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indoor, wall, beverage&#10;&#10;Description automatically generated">
            <a:extLst>
              <a:ext uri="{FF2B5EF4-FFF2-40B4-BE49-F238E27FC236}">
                <a16:creationId xmlns:a16="http://schemas.microsoft.com/office/drawing/2014/main" id="{B46170D3-09CB-4818-8FB2-C962C5E3E003}"/>
              </a:ext>
            </a:extLst>
          </p:cNvPr>
          <p:cNvPicPr>
            <a:picLocks noGrp="1" noChangeAspect="1"/>
          </p:cNvPicPr>
          <p:nvPr>
            <p:ph type="pic" sz="quarter" idx="10"/>
          </p:nvPr>
        </p:nvPicPr>
        <p:blipFill>
          <a:blip r:embed="rId3"/>
          <a:srcRect l="5556" r="5556"/>
          <a:stretch>
            <a:fillRect/>
          </a:stretch>
        </p:blipFill>
        <p:spPr>
          <a:xfrm>
            <a:off x="0" y="0"/>
            <a:ext cx="9144000" cy="6858000"/>
          </a:xfrm>
        </p:spPr>
      </p:pic>
      <p:sp>
        <p:nvSpPr>
          <p:cNvPr id="3" name="Text Placeholder 2">
            <a:extLst>
              <a:ext uri="{FF2B5EF4-FFF2-40B4-BE49-F238E27FC236}">
                <a16:creationId xmlns:a16="http://schemas.microsoft.com/office/drawing/2014/main" id="{786E7971-03DA-DB49-B5A2-39A7F9B6C1B9}"/>
              </a:ext>
            </a:extLst>
          </p:cNvPr>
          <p:cNvSpPr>
            <a:spLocks noGrp="1"/>
          </p:cNvSpPr>
          <p:nvPr>
            <p:ph type="body" sz="quarter" idx="11"/>
          </p:nvPr>
        </p:nvSpPr>
        <p:spPr>
          <a:xfrm>
            <a:off x="194253" y="246634"/>
            <a:ext cx="3456384" cy="2520280"/>
          </a:xfrm>
          <a:noFill/>
        </p:spPr>
        <p:txBody>
          <a:bodyPr/>
          <a:lstStyle/>
          <a:p>
            <a:r>
              <a:rPr lang="en-US" sz="2400"/>
              <a:t>One fruit, </a:t>
            </a:r>
          </a:p>
          <a:p>
            <a:r>
              <a:rPr lang="en-US" sz="2400"/>
              <a:t>one idea, </a:t>
            </a:r>
          </a:p>
          <a:p>
            <a:r>
              <a:rPr lang="en-US" sz="2400"/>
              <a:t>one team working together ……</a:t>
            </a:r>
          </a:p>
          <a:p>
            <a:r>
              <a:rPr lang="en-US" sz="2400"/>
              <a:t>to bring hope and change</a:t>
            </a:r>
          </a:p>
        </p:txBody>
      </p:sp>
    </p:spTree>
    <p:extLst>
      <p:ext uri="{BB962C8B-B14F-4D97-AF65-F5344CB8AC3E}">
        <p14:creationId xmlns:p14="http://schemas.microsoft.com/office/powerpoint/2010/main" val="1595259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outdoor, grass, durian&#10;&#10;Description automatically generated">
            <a:extLst>
              <a:ext uri="{FF2B5EF4-FFF2-40B4-BE49-F238E27FC236}">
                <a16:creationId xmlns:a16="http://schemas.microsoft.com/office/drawing/2014/main" id="{D3A9AA2D-3C74-4B40-AD97-BF8FFA96849D}"/>
              </a:ext>
            </a:extLst>
          </p:cNvPr>
          <p:cNvPicPr>
            <a:picLocks noGrp="1" noChangeAspect="1"/>
          </p:cNvPicPr>
          <p:nvPr>
            <p:ph type="pic" sz="quarter" idx="10"/>
          </p:nvPr>
        </p:nvPicPr>
        <p:blipFill rotWithShape="1">
          <a:blip r:embed="rId3"/>
          <a:srcRect l="5500" r="5499" b="-1"/>
          <a:stretch/>
        </p:blipFill>
        <p:spPr>
          <a:xfrm>
            <a:off x="20" y="10"/>
            <a:ext cx="9143980" cy="6857990"/>
          </a:xfrm>
          <a:noFill/>
        </p:spPr>
      </p:pic>
    </p:spTree>
    <p:extLst>
      <p:ext uri="{BB962C8B-B14F-4D97-AF65-F5344CB8AC3E}">
        <p14:creationId xmlns:p14="http://schemas.microsoft.com/office/powerpoint/2010/main" val="202864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EA40A5-3459-9248-B3DF-5801C90DBF9D}"/>
              </a:ext>
            </a:extLst>
          </p:cNvPr>
          <p:cNvSpPr>
            <a:spLocks noGrp="1"/>
          </p:cNvSpPr>
          <p:nvPr>
            <p:ph type="sldNum" sz="quarter" idx="1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5">
            <a:extLst>
              <a:ext uri="{FF2B5EF4-FFF2-40B4-BE49-F238E27FC236}">
                <a16:creationId xmlns:a16="http://schemas.microsoft.com/office/drawing/2014/main" id="{CC8585BC-E15A-4E49-9914-ADBDA3F440ED}"/>
              </a:ext>
            </a:extLst>
          </p:cNvPr>
          <p:cNvSpPr>
            <a:spLocks noGrp="1"/>
          </p:cNvSpPr>
          <p:nvPr>
            <p:ph type="title"/>
          </p:nvPr>
        </p:nvSpPr>
        <p:spPr/>
        <p:txBody>
          <a:bodyPr/>
          <a:lstStyle/>
          <a:p>
            <a:r>
              <a:rPr lang="en-US"/>
              <a:t>Seeds to juice!</a:t>
            </a:r>
          </a:p>
        </p:txBody>
      </p:sp>
      <p:pic>
        <p:nvPicPr>
          <p:cNvPr id="7" name="Picture Placeholder 15">
            <a:extLst>
              <a:ext uri="{FF2B5EF4-FFF2-40B4-BE49-F238E27FC236}">
                <a16:creationId xmlns:a16="http://schemas.microsoft.com/office/drawing/2014/main" id="{8E46B044-3ACF-FD4A-873D-439687009D93}"/>
              </a:ext>
            </a:extLst>
          </p:cNvPr>
          <p:cNvPicPr>
            <a:picLocks noChangeAspect="1"/>
          </p:cNvPicPr>
          <p:nvPr/>
        </p:nvPicPr>
        <p:blipFill>
          <a:blip r:embed="rId3"/>
          <a:srcRect l="27666" r="27666"/>
          <a:stretch/>
        </p:blipFill>
        <p:spPr>
          <a:xfrm>
            <a:off x="907976" y="1453154"/>
            <a:ext cx="2543175" cy="3795713"/>
          </a:xfrm>
          <a:prstGeom prst="rect">
            <a:avLst/>
          </a:prstGeom>
        </p:spPr>
      </p:pic>
      <p:pic>
        <p:nvPicPr>
          <p:cNvPr id="8" name="Picture Placeholder 17">
            <a:extLst>
              <a:ext uri="{FF2B5EF4-FFF2-40B4-BE49-F238E27FC236}">
                <a16:creationId xmlns:a16="http://schemas.microsoft.com/office/drawing/2014/main" id="{3386484C-F76B-CC4E-B986-48A77EB7CD31}"/>
              </a:ext>
            </a:extLst>
          </p:cNvPr>
          <p:cNvPicPr>
            <a:picLocks noChangeAspect="1"/>
          </p:cNvPicPr>
          <p:nvPr/>
        </p:nvPicPr>
        <p:blipFill>
          <a:blip r:embed="rId4"/>
          <a:srcRect l="28065" r="28065"/>
          <a:stretch/>
        </p:blipFill>
        <p:spPr>
          <a:xfrm>
            <a:off x="3752776" y="1453154"/>
            <a:ext cx="2508250" cy="3811588"/>
          </a:xfrm>
          <a:prstGeom prst="rect">
            <a:avLst/>
          </a:prstGeom>
        </p:spPr>
      </p:pic>
    </p:spTree>
    <p:extLst>
      <p:ext uri="{BB962C8B-B14F-4D97-AF65-F5344CB8AC3E}">
        <p14:creationId xmlns:p14="http://schemas.microsoft.com/office/powerpoint/2010/main" val="1908383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green&#10;&#10;Description automatically generated">
            <a:extLst>
              <a:ext uri="{FF2B5EF4-FFF2-40B4-BE49-F238E27FC236}">
                <a16:creationId xmlns:a16="http://schemas.microsoft.com/office/drawing/2014/main" id="{D569A5A7-9AAE-47F1-8ED5-7B33F21EA850}"/>
              </a:ext>
            </a:extLst>
          </p:cNvPr>
          <p:cNvPicPr>
            <a:picLocks noGrp="1" noChangeAspect="1"/>
          </p:cNvPicPr>
          <p:nvPr>
            <p:ph type="pic" sz="quarter" idx="10"/>
          </p:nvPr>
        </p:nvPicPr>
        <p:blipFill rotWithShape="1">
          <a:blip r:embed="rId3"/>
          <a:srcRect l="6423" r="4576" b="-1"/>
          <a:stretch/>
        </p:blipFill>
        <p:spPr>
          <a:xfrm>
            <a:off x="20" y="10"/>
            <a:ext cx="9143980" cy="6857990"/>
          </a:xfrm>
          <a:noFill/>
        </p:spPr>
      </p:pic>
      <p:sp>
        <p:nvSpPr>
          <p:cNvPr id="5" name="Slide Number Placeholder 4" hidden="1">
            <a:extLst>
              <a:ext uri="{FF2B5EF4-FFF2-40B4-BE49-F238E27FC236}">
                <a16:creationId xmlns:a16="http://schemas.microsoft.com/office/drawing/2014/main" id="{59A5EB06-C82F-4B71-8D12-1EE4D8576E3D}"/>
              </a:ext>
            </a:extLst>
          </p:cNvPr>
          <p:cNvSpPr>
            <a:spLocks noGrp="1"/>
          </p:cNvSpPr>
          <p:nvPr>
            <p:ph type="sldNum" sz="quarter" idx="4294967295"/>
          </p:nvPr>
        </p:nvSpPr>
        <p:spPr>
          <a:xfrm>
            <a:off x="7884368" y="6349913"/>
            <a:ext cx="1079500" cy="485775"/>
          </a:xfrm>
        </p:spPr>
        <p:txBody>
          <a:bodyPr/>
          <a:lstStyle/>
          <a:p>
            <a:pPr>
              <a:spcAft>
                <a:spcPts val="600"/>
              </a:spcAft>
              <a:defRPr/>
            </a:pPr>
            <a:fld id="{E31A3992-5B00-0A42-93B4-D0E70D851268}" type="slidenum">
              <a:rPr lang="en-GB" altLang="en-US" smtClean="0"/>
              <a:pPr>
                <a:spcAft>
                  <a:spcPts val="600"/>
                </a:spcAft>
                <a:defRPr/>
              </a:pPr>
              <a:t>17</a:t>
            </a:fld>
            <a:endParaRPr lang="en-GB" altLang="en-US"/>
          </a:p>
        </p:txBody>
      </p:sp>
    </p:spTree>
    <p:extLst>
      <p:ext uri="{BB962C8B-B14F-4D97-AF65-F5344CB8AC3E}">
        <p14:creationId xmlns:p14="http://schemas.microsoft.com/office/powerpoint/2010/main" val="3621244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48E4E031-5FA5-49CF-B171-510063927860}"/>
              </a:ext>
            </a:extLst>
          </p:cNvPr>
          <p:cNvSpPr>
            <a:spLocks noGrp="1"/>
          </p:cNvSpPr>
          <p:nvPr>
            <p:ph type="body" sz="quarter" idx="11"/>
          </p:nvPr>
        </p:nvSpPr>
        <p:spPr>
          <a:xfrm>
            <a:off x="6602984" y="2132856"/>
            <a:ext cx="2303908" cy="3659188"/>
          </a:xfrm>
        </p:spPr>
        <p:txBody>
          <a:bodyPr>
            <a:normAutofit/>
          </a:bodyPr>
          <a:lstStyle/>
          <a:p>
            <a:r>
              <a:rPr lang="en-GB" sz="1800">
                <a:effectLst/>
                <a:latin typeface="Open Sans" panose="020B0606030504020204" pitchFamily="34" charset="0"/>
                <a:ea typeface="Calibri" panose="020F0502020204030204" pitchFamily="34" charset="0"/>
                <a:cs typeface="Times New Roman" panose="02020603050405020304" pitchFamily="18" charset="0"/>
              </a:rPr>
              <a:t>‘Some women go to get baobab fruits, some clean the bottles, while some stir the juice, put it in the bottles, stick on the labels and close the bottles. That’s how we work.’</a:t>
            </a:r>
          </a:p>
          <a:p>
            <a:r>
              <a:rPr lang="en-GB" sz="1800" b="0" i="1" err="1">
                <a:effectLst/>
                <a:latin typeface="Open Sans" panose="020B0606030504020204" pitchFamily="34" charset="0"/>
                <a:ea typeface="Calibri" panose="020F0502020204030204" pitchFamily="34" charset="0"/>
                <a:cs typeface="Times New Roman" panose="02020603050405020304" pitchFamily="18" charset="0"/>
              </a:rPr>
              <a:t>Eddina</a:t>
            </a:r>
            <a:r>
              <a:rPr lang="en-GB" sz="1800" b="0" i="1">
                <a:effectLst/>
                <a:latin typeface="Open Sans" panose="020B0606030504020204" pitchFamily="34" charset="0"/>
                <a:ea typeface="Calibri" panose="020F0502020204030204" pitchFamily="34" charset="0"/>
                <a:cs typeface="Times New Roman" panose="02020603050405020304" pitchFamily="18" charset="0"/>
              </a:rPr>
              <a:t> </a:t>
            </a:r>
            <a:r>
              <a:rPr lang="en-GB" sz="1800" b="0" i="1" err="1">
                <a:effectLst/>
                <a:latin typeface="Open Sans" panose="020B0606030504020204" pitchFamily="34" charset="0"/>
                <a:ea typeface="Calibri" panose="020F0502020204030204" pitchFamily="34" charset="0"/>
                <a:cs typeface="Times New Roman" panose="02020603050405020304" pitchFamily="18" charset="0"/>
              </a:rPr>
              <a:t>Yonasi</a:t>
            </a:r>
            <a:r>
              <a:rPr lang="en-GB" sz="1800" b="0" i="1">
                <a:effectLst/>
                <a:latin typeface="Open Sans" panose="020B0606030504020204" pitchFamily="34" charset="0"/>
                <a:ea typeface="Calibri" panose="020F0502020204030204" pitchFamily="34" charset="0"/>
                <a:cs typeface="Times New Roman" panose="02020603050405020304" pitchFamily="18" charset="0"/>
              </a:rPr>
              <a:t> </a:t>
            </a:r>
            <a:endParaRPr lang="en-US" b="0" i="1"/>
          </a:p>
        </p:txBody>
      </p:sp>
      <p:pic>
        <p:nvPicPr>
          <p:cNvPr id="8" name="Picture Placeholder 7">
            <a:extLst>
              <a:ext uri="{FF2B5EF4-FFF2-40B4-BE49-F238E27FC236}">
                <a16:creationId xmlns:a16="http://schemas.microsoft.com/office/drawing/2014/main" id="{D569A5A7-9AAE-47F1-8ED5-7B33F21EA850}"/>
              </a:ext>
            </a:extLst>
          </p:cNvPr>
          <p:cNvPicPr>
            <a:picLocks noGrp="1" noChangeAspect="1"/>
          </p:cNvPicPr>
          <p:nvPr>
            <p:ph type="pic" sz="quarter" idx="12"/>
          </p:nvPr>
        </p:nvPicPr>
        <p:blipFill rotWithShape="1">
          <a:blip r:embed="rId3"/>
          <a:srcRect t="3760" r="-2" b="3758"/>
          <a:stretch/>
        </p:blipFill>
        <p:spPr>
          <a:xfrm>
            <a:off x="531454" y="1823828"/>
            <a:ext cx="5927725" cy="3659188"/>
          </a:xfrm>
          <a:noFill/>
        </p:spPr>
      </p:pic>
      <p:sp>
        <p:nvSpPr>
          <p:cNvPr id="15" name="Slide Number Placeholder 3">
            <a:extLst>
              <a:ext uri="{FF2B5EF4-FFF2-40B4-BE49-F238E27FC236}">
                <a16:creationId xmlns:a16="http://schemas.microsoft.com/office/drawing/2014/main" id="{9A976F45-5DEC-4648-A3A1-4F775D4D4FFF}"/>
              </a:ext>
            </a:extLst>
          </p:cNvPr>
          <p:cNvSpPr>
            <a:spLocks noGrp="1"/>
          </p:cNvSpPr>
          <p:nvPr>
            <p:ph type="sldNum" sz="quarter" idx="13"/>
          </p:nvPr>
        </p:nvSpPr>
        <p:spPr>
          <a:xfrm>
            <a:off x="7884368" y="6349913"/>
            <a:ext cx="1079500" cy="485775"/>
          </a:xfrm>
        </p:spPr>
        <p:txBody>
          <a:bodyPr/>
          <a:lstStyle/>
          <a:p>
            <a:pPr>
              <a:spcAft>
                <a:spcPts val="600"/>
              </a:spcAft>
              <a:defRPr/>
            </a:pPr>
            <a:fld id="{E31A3992-5B00-0A42-93B4-D0E70D851268}" type="slidenum">
              <a:rPr lang="en-GB" altLang="en-US" smtClean="0"/>
              <a:pPr>
                <a:spcAft>
                  <a:spcPts val="600"/>
                </a:spcAft>
                <a:defRPr/>
              </a:pPr>
              <a:t>18</a:t>
            </a:fld>
            <a:endParaRPr lang="en-GB" altLang="en-US"/>
          </a:p>
        </p:txBody>
      </p:sp>
      <p:sp>
        <p:nvSpPr>
          <p:cNvPr id="17" name="Title 4">
            <a:extLst>
              <a:ext uri="{FF2B5EF4-FFF2-40B4-BE49-F238E27FC236}">
                <a16:creationId xmlns:a16="http://schemas.microsoft.com/office/drawing/2014/main" id="{F388D6C5-C067-4373-8EFE-61D0EFCCB4CC}"/>
              </a:ext>
            </a:extLst>
          </p:cNvPr>
          <p:cNvSpPr>
            <a:spLocks noGrp="1"/>
          </p:cNvSpPr>
          <p:nvPr>
            <p:ph type="title"/>
          </p:nvPr>
        </p:nvSpPr>
        <p:spPr>
          <a:xfrm>
            <a:off x="628650" y="365125"/>
            <a:ext cx="7886700" cy="759619"/>
          </a:xfrm>
        </p:spPr>
        <p:txBody>
          <a:bodyPr/>
          <a:lstStyle/>
          <a:p>
            <a:r>
              <a:rPr lang="en-US">
                <a:latin typeface="Mokoko XBold"/>
                <a:ea typeface="ヒラギノ角ゴ Pro W3"/>
              </a:rPr>
              <a:t>Bottling the juice</a:t>
            </a:r>
            <a:endParaRPr lang="en-US"/>
          </a:p>
        </p:txBody>
      </p:sp>
      <p:sp>
        <p:nvSpPr>
          <p:cNvPr id="5" name="Slide Number Placeholder 4" hidden="1">
            <a:extLst>
              <a:ext uri="{FF2B5EF4-FFF2-40B4-BE49-F238E27FC236}">
                <a16:creationId xmlns:a16="http://schemas.microsoft.com/office/drawing/2014/main" id="{59A5EB06-C82F-4B71-8D12-1EE4D8576E3D}"/>
              </a:ext>
            </a:extLst>
          </p:cNvPr>
          <p:cNvSpPr>
            <a:spLocks noGrp="1"/>
          </p:cNvSpPr>
          <p:nvPr>
            <p:ph type="sldNum" sz="quarter" idx="4294967295"/>
          </p:nvPr>
        </p:nvSpPr>
        <p:spPr>
          <a:xfrm>
            <a:off x="7884368" y="6349913"/>
            <a:ext cx="1079500" cy="485775"/>
          </a:xfrm>
        </p:spPr>
        <p:txBody>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18</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09415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F7850B3A-A1C1-4928-8A91-570EC1300C09}"/>
              </a:ext>
            </a:extLst>
          </p:cNvPr>
          <p:cNvSpPr>
            <a:spLocks noGrp="1"/>
          </p:cNvSpPr>
          <p:nvPr>
            <p:ph type="body" sz="quarter" idx="11"/>
          </p:nvPr>
        </p:nvSpPr>
        <p:spPr>
          <a:xfrm>
            <a:off x="539750" y="1341438"/>
            <a:ext cx="3744913" cy="3959225"/>
          </a:xfrm>
        </p:spPr>
        <p:txBody>
          <a:bodyPr>
            <a:normAutofit/>
          </a:bodyPr>
          <a:lstStyle/>
          <a:p>
            <a:r>
              <a:rPr lang="en-GB" sz="2400">
                <a:effectLst/>
                <a:latin typeface="Open Sans" panose="020B0606030504020204" pitchFamily="34" charset="0"/>
                <a:ea typeface="Calibri" panose="020F0502020204030204" pitchFamily="34" charset="0"/>
                <a:cs typeface="Times New Roman" panose="02020603050405020304" pitchFamily="18" charset="0"/>
              </a:rPr>
              <a:t>‘Once we’ve made the juice, we take it to the market to sell. After selling we bring the money together,’ </a:t>
            </a:r>
            <a:endParaRPr lang="en-GB" sz="2400">
              <a:cs typeface="Times New Roman" panose="02020603050405020304" pitchFamily="18" charset="0"/>
            </a:endParaRPr>
          </a:p>
          <a:p>
            <a:r>
              <a:rPr lang="en-GB" sz="2400" b="0" i="1">
                <a:cs typeface="Times New Roman" panose="02020603050405020304" pitchFamily="18" charset="0"/>
              </a:rPr>
              <a:t>                      Janet Ben</a:t>
            </a:r>
            <a:endParaRPr lang="en-US" sz="2400" b="0" i="1"/>
          </a:p>
        </p:txBody>
      </p:sp>
      <p:pic>
        <p:nvPicPr>
          <p:cNvPr id="8" name="Picture Placeholder 7">
            <a:extLst>
              <a:ext uri="{FF2B5EF4-FFF2-40B4-BE49-F238E27FC236}">
                <a16:creationId xmlns:a16="http://schemas.microsoft.com/office/drawing/2014/main" id="{D569A5A7-9AAE-47F1-8ED5-7B33F21EA850}"/>
              </a:ext>
            </a:extLst>
          </p:cNvPr>
          <p:cNvPicPr>
            <a:picLocks noGrp="1" noChangeAspect="1"/>
          </p:cNvPicPr>
          <p:nvPr>
            <p:ph type="pic" sz="quarter" idx="12"/>
          </p:nvPr>
        </p:nvPicPr>
        <p:blipFill rotWithShape="1">
          <a:blip r:embed="rId3"/>
          <a:srcRect l="20085" r="18085"/>
          <a:stretch/>
        </p:blipFill>
        <p:spPr>
          <a:xfrm>
            <a:off x="4484216" y="1341437"/>
            <a:ext cx="4067175" cy="4390801"/>
          </a:xfrm>
          <a:noFill/>
        </p:spPr>
      </p:pic>
      <p:sp>
        <p:nvSpPr>
          <p:cNvPr id="15" name="Slide Number Placeholder 3">
            <a:extLst>
              <a:ext uri="{FF2B5EF4-FFF2-40B4-BE49-F238E27FC236}">
                <a16:creationId xmlns:a16="http://schemas.microsoft.com/office/drawing/2014/main" id="{BD7D147F-FDB9-4B98-9B55-68E064E55555}"/>
              </a:ext>
            </a:extLst>
          </p:cNvPr>
          <p:cNvSpPr>
            <a:spLocks noGrp="1"/>
          </p:cNvSpPr>
          <p:nvPr>
            <p:ph type="sldNum" sz="quarter" idx="13"/>
          </p:nvPr>
        </p:nvSpPr>
        <p:spPr>
          <a:xfrm>
            <a:off x="7884368" y="6349913"/>
            <a:ext cx="1079500" cy="485775"/>
          </a:xfrm>
        </p:spPr>
        <p:txBody>
          <a:bodyPr/>
          <a:lstStyle/>
          <a:p>
            <a:pPr>
              <a:spcAft>
                <a:spcPts val="600"/>
              </a:spcAft>
              <a:defRPr/>
            </a:pPr>
            <a:fld id="{E31A3992-5B00-0A42-93B4-D0E70D851268}" type="slidenum">
              <a:rPr lang="en-GB" altLang="en-US" smtClean="0"/>
              <a:pPr>
                <a:spcAft>
                  <a:spcPts val="600"/>
                </a:spcAft>
                <a:defRPr/>
              </a:pPr>
              <a:t>19</a:t>
            </a:fld>
            <a:endParaRPr lang="en-GB" altLang="en-US"/>
          </a:p>
        </p:txBody>
      </p:sp>
      <p:sp>
        <p:nvSpPr>
          <p:cNvPr id="17" name="Title 4">
            <a:extLst>
              <a:ext uri="{FF2B5EF4-FFF2-40B4-BE49-F238E27FC236}">
                <a16:creationId xmlns:a16="http://schemas.microsoft.com/office/drawing/2014/main" id="{696D94C3-B177-4460-91B6-A1B287CF6333}"/>
              </a:ext>
            </a:extLst>
          </p:cNvPr>
          <p:cNvSpPr>
            <a:spLocks noGrp="1"/>
          </p:cNvSpPr>
          <p:nvPr>
            <p:ph type="title"/>
          </p:nvPr>
        </p:nvSpPr>
        <p:spPr>
          <a:xfrm>
            <a:off x="628650" y="365125"/>
            <a:ext cx="7886700" cy="759619"/>
          </a:xfrm>
        </p:spPr>
        <p:txBody>
          <a:bodyPr/>
          <a:lstStyle/>
          <a:p>
            <a:r>
              <a:rPr lang="en-US"/>
              <a:t>Baobab juice</a:t>
            </a:r>
          </a:p>
        </p:txBody>
      </p:sp>
      <p:sp>
        <p:nvSpPr>
          <p:cNvPr id="5" name="Slide Number Placeholder 4" hidden="1">
            <a:extLst>
              <a:ext uri="{FF2B5EF4-FFF2-40B4-BE49-F238E27FC236}">
                <a16:creationId xmlns:a16="http://schemas.microsoft.com/office/drawing/2014/main" id="{59A5EB06-C82F-4B71-8D12-1EE4D8576E3D}"/>
              </a:ext>
            </a:extLst>
          </p:cNvPr>
          <p:cNvSpPr>
            <a:spLocks noGrp="1"/>
          </p:cNvSpPr>
          <p:nvPr>
            <p:ph type="sldNum" sz="quarter" idx="4294967295"/>
          </p:nvPr>
        </p:nvSpPr>
        <p:spPr>
          <a:xfrm>
            <a:off x="7884368" y="6349913"/>
            <a:ext cx="1079500" cy="485775"/>
          </a:xfrm>
        </p:spPr>
        <p:txBody>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19</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900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19513-D3F2-4667-B9CB-247608CA46AE}"/>
              </a:ext>
            </a:extLst>
          </p:cNvPr>
          <p:cNvSpPr>
            <a:spLocks noGrp="1"/>
          </p:cNvSpPr>
          <p:nvPr>
            <p:ph type="sldNum" sz="quarter" idx="11"/>
          </p:nvPr>
        </p:nvSpPr>
        <p:spPr/>
        <p:txBody>
          <a:bodyPr/>
          <a:lstStyle/>
          <a:p>
            <a:pPr>
              <a:defRPr/>
            </a:pPr>
            <a:fld id="{E31A3992-5B00-0A42-93B4-D0E70D851268}" type="slidenum">
              <a:rPr lang="en-GB" altLang="en-US" smtClean="0"/>
              <a:pPr>
                <a:defRPr/>
              </a:pPr>
              <a:t>2</a:t>
            </a:fld>
            <a:endParaRPr lang="en-GB" altLang="en-US"/>
          </a:p>
        </p:txBody>
      </p:sp>
      <p:pic>
        <p:nvPicPr>
          <p:cNvPr id="6" name="Content Placeholder 5" descr="A picture containing glass, container, honey&#10;&#10;Description automatically generated">
            <a:extLst>
              <a:ext uri="{FF2B5EF4-FFF2-40B4-BE49-F238E27FC236}">
                <a16:creationId xmlns:a16="http://schemas.microsoft.com/office/drawing/2014/main" id="{6035D396-3985-48C7-8163-22CC34E09764}"/>
              </a:ext>
            </a:extLst>
          </p:cNvPr>
          <p:cNvPicPr>
            <a:picLocks noGrp="1" noChangeAspect="1"/>
          </p:cNvPicPr>
          <p:nvPr>
            <p:ph sz="quarter" idx="12"/>
          </p:nvPr>
        </p:nvPicPr>
        <p:blipFill>
          <a:blip r:embed="rId3"/>
          <a:stretch>
            <a:fillRect/>
          </a:stretch>
        </p:blipFill>
        <p:spPr>
          <a:xfrm>
            <a:off x="2597944" y="3284538"/>
            <a:ext cx="3948112" cy="26320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B72B775D-0569-46E8-9CFA-82A1D550D39C}"/>
              </a:ext>
            </a:extLst>
          </p:cNvPr>
          <p:cNvSpPr>
            <a:spLocks noGrp="1"/>
          </p:cNvSpPr>
          <p:nvPr>
            <p:ph type="title"/>
          </p:nvPr>
        </p:nvSpPr>
        <p:spPr>
          <a:xfrm>
            <a:off x="628650" y="365125"/>
            <a:ext cx="7886700" cy="2631827"/>
          </a:xfrm>
        </p:spPr>
        <p:txBody>
          <a:bodyPr/>
          <a:lstStyle/>
          <a:p>
            <a:r>
              <a:rPr lang="en-GB"/>
              <a:t>Gather round the well – think, talk, and learn together</a:t>
            </a:r>
            <a:br>
              <a:rPr lang="en-GB"/>
            </a:br>
            <a:endParaRPr lang="en-GB"/>
          </a:p>
        </p:txBody>
      </p:sp>
    </p:spTree>
    <p:extLst>
      <p:ext uri="{BB962C8B-B14F-4D97-AF65-F5344CB8AC3E}">
        <p14:creationId xmlns:p14="http://schemas.microsoft.com/office/powerpoint/2010/main" val="349805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E07E4-788A-4F99-980D-3EC5750AAFF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FF9D0581-ACC3-481A-8036-C89C55826454}"/>
              </a:ext>
            </a:extLst>
          </p:cNvPr>
          <p:cNvSpPr>
            <a:spLocks noGrp="1"/>
          </p:cNvSpPr>
          <p:nvPr>
            <p:ph sz="quarter" idx="12"/>
          </p:nvPr>
        </p:nvSpPr>
        <p:spPr/>
        <p:txBody>
          <a:bodyPr/>
          <a:lstStyle/>
          <a:p>
            <a:endParaRPr lang="en-GB"/>
          </a:p>
          <a:p>
            <a:endParaRPr lang="en-GB"/>
          </a:p>
          <a:p>
            <a:endParaRPr lang="en-GB"/>
          </a:p>
          <a:p>
            <a:pPr marL="0" indent="0">
              <a:buNone/>
            </a:pPr>
            <a:endParaRPr lang="en-GB"/>
          </a:p>
        </p:txBody>
      </p:sp>
      <p:sp>
        <p:nvSpPr>
          <p:cNvPr id="4" name="Title 3">
            <a:extLst>
              <a:ext uri="{FF2B5EF4-FFF2-40B4-BE49-F238E27FC236}">
                <a16:creationId xmlns:a16="http://schemas.microsoft.com/office/drawing/2014/main" id="{8BD8EDF3-992B-4FA6-BA78-D281C1FAE9BB}"/>
              </a:ext>
            </a:extLst>
          </p:cNvPr>
          <p:cNvSpPr>
            <a:spLocks noGrp="1"/>
          </p:cNvSpPr>
          <p:nvPr>
            <p:ph type="title"/>
          </p:nvPr>
        </p:nvSpPr>
        <p:spPr/>
        <p:txBody>
          <a:bodyPr/>
          <a:lstStyle/>
          <a:p>
            <a:pPr marL="171450" indent="-171450"/>
            <a:r>
              <a:rPr lang="en-GB"/>
              <a:t>Drink deeply from the well – reflect on your learning</a:t>
            </a:r>
          </a:p>
        </p:txBody>
      </p:sp>
      <p:pic>
        <p:nvPicPr>
          <p:cNvPr id="5" name="Picture 4">
            <a:extLst>
              <a:ext uri="{FF2B5EF4-FFF2-40B4-BE49-F238E27FC236}">
                <a16:creationId xmlns:a16="http://schemas.microsoft.com/office/drawing/2014/main" id="{76583D2E-DE77-42A7-B3C8-A3712A2182B8}"/>
              </a:ext>
            </a:extLst>
          </p:cNvPr>
          <p:cNvPicPr>
            <a:picLocks noChangeAspect="1"/>
          </p:cNvPicPr>
          <p:nvPr/>
        </p:nvPicPr>
        <p:blipFill>
          <a:blip r:embed="rId3"/>
          <a:stretch>
            <a:fillRect/>
          </a:stretch>
        </p:blipFill>
        <p:spPr>
          <a:xfrm>
            <a:off x="2450408" y="2276871"/>
            <a:ext cx="4243184" cy="3312369"/>
          </a:xfrm>
          <a:prstGeom prst="rect">
            <a:avLst/>
          </a:prstGeom>
        </p:spPr>
      </p:pic>
    </p:spTree>
    <p:extLst>
      <p:ext uri="{BB962C8B-B14F-4D97-AF65-F5344CB8AC3E}">
        <p14:creationId xmlns:p14="http://schemas.microsoft.com/office/powerpoint/2010/main" val="1884820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E07E4-788A-4F99-980D-3EC5750AAFF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1A3992-5B00-0A42-93B4-D0E70D851268}" type="slidenum">
              <a:rPr kumimoji="0" lang="en-GB" alt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FF9D0581-ACC3-481A-8036-C89C55826454}"/>
              </a:ext>
            </a:extLst>
          </p:cNvPr>
          <p:cNvSpPr>
            <a:spLocks noGrp="1"/>
          </p:cNvSpPr>
          <p:nvPr>
            <p:ph sz="quarter" idx="12"/>
          </p:nvPr>
        </p:nvSpPr>
        <p:spPr/>
        <p:txBody>
          <a:bodyPr/>
          <a:lstStyle/>
          <a:p>
            <a:endParaRPr lang="en-GB"/>
          </a:p>
          <a:p>
            <a:endParaRPr lang="en-GB"/>
          </a:p>
          <a:p>
            <a:endParaRPr lang="en-GB"/>
          </a:p>
          <a:p>
            <a:pPr marL="0" indent="0">
              <a:buNone/>
            </a:pPr>
            <a:endParaRPr lang="en-GB"/>
          </a:p>
        </p:txBody>
      </p:sp>
      <p:sp>
        <p:nvSpPr>
          <p:cNvPr id="4" name="Title 3">
            <a:extLst>
              <a:ext uri="{FF2B5EF4-FFF2-40B4-BE49-F238E27FC236}">
                <a16:creationId xmlns:a16="http://schemas.microsoft.com/office/drawing/2014/main" id="{8BD8EDF3-992B-4FA6-BA78-D281C1FAE9BB}"/>
              </a:ext>
            </a:extLst>
          </p:cNvPr>
          <p:cNvSpPr>
            <a:spLocks noGrp="1"/>
          </p:cNvSpPr>
          <p:nvPr>
            <p:ph type="title"/>
          </p:nvPr>
        </p:nvSpPr>
        <p:spPr/>
        <p:txBody>
          <a:bodyPr/>
          <a:lstStyle/>
          <a:p>
            <a:pPr marL="171450" indent="-171450"/>
            <a:r>
              <a:rPr lang="en-GB"/>
              <a:t>Go refreshed – respond and act</a:t>
            </a:r>
            <a:br>
              <a:rPr lang="en-GB"/>
            </a:br>
            <a:endParaRPr lang="en-GB"/>
          </a:p>
        </p:txBody>
      </p:sp>
      <p:pic>
        <p:nvPicPr>
          <p:cNvPr id="5" name="Picture 4">
            <a:extLst>
              <a:ext uri="{FF2B5EF4-FFF2-40B4-BE49-F238E27FC236}">
                <a16:creationId xmlns:a16="http://schemas.microsoft.com/office/drawing/2014/main" id="{FD93327A-8EE1-4592-90D6-BE63E7A02E43}"/>
              </a:ext>
            </a:extLst>
          </p:cNvPr>
          <p:cNvPicPr>
            <a:picLocks noChangeAspect="1"/>
          </p:cNvPicPr>
          <p:nvPr/>
        </p:nvPicPr>
        <p:blipFill>
          <a:blip r:embed="rId3"/>
          <a:stretch>
            <a:fillRect/>
          </a:stretch>
        </p:blipFill>
        <p:spPr>
          <a:xfrm>
            <a:off x="2450408" y="2132855"/>
            <a:ext cx="4243184" cy="3312367"/>
          </a:xfrm>
          <a:prstGeom prst="rect">
            <a:avLst/>
          </a:prstGeom>
        </p:spPr>
      </p:pic>
    </p:spTree>
    <p:extLst>
      <p:ext uri="{BB962C8B-B14F-4D97-AF65-F5344CB8AC3E}">
        <p14:creationId xmlns:p14="http://schemas.microsoft.com/office/powerpoint/2010/main" val="224280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B72265-2390-46A0-BC87-B46F7A9BEF63}"/>
              </a:ext>
            </a:extLst>
          </p:cNvPr>
          <p:cNvPicPr>
            <a:picLocks noGrp="1" noChangeAspect="1"/>
          </p:cNvPicPr>
          <p:nvPr>
            <p:ph type="pic" sz="quarter" idx="10"/>
          </p:nvPr>
        </p:nvPicPr>
        <p:blipFill>
          <a:blip r:embed="rId3"/>
          <a:srcRect t="24997" b="24997"/>
          <a:stretch/>
        </p:blipFill>
        <p:spPr>
          <a:xfrm>
            <a:off x="0" y="-71887"/>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C027BCF-9D1B-45C0-BE2F-B15D3E1B103B}"/>
              </a:ext>
            </a:extLst>
          </p:cNvPr>
          <p:cNvSpPr txBox="1"/>
          <p:nvPr/>
        </p:nvSpPr>
        <p:spPr>
          <a:xfrm>
            <a:off x="179512" y="908720"/>
            <a:ext cx="4176464" cy="180972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defRPr/>
            </a:pPr>
            <a:r>
              <a:rPr kumimoji="0" lang="en-GB" sz="1800" b="1" i="0" u="none" strike="noStrike" kern="0" cap="none" spc="0" normalizeH="0" baseline="0" noProof="0">
                <a:ln>
                  <a:noFill/>
                </a:ln>
                <a:solidFill>
                  <a:srgbClr val="2D2015"/>
                </a:solidFill>
                <a:effectLst/>
                <a:uLnTx/>
                <a:uFillTx/>
                <a:latin typeface="Open Sans" panose="020B0606030504020204" pitchFamily="34" charset="0"/>
                <a:ea typeface="Calibri" panose="020F0502020204030204" pitchFamily="34" charset="0"/>
                <a:cs typeface="Times New Roman" panose="02020603050405020304" pitchFamily="18" charset="0"/>
              </a:rPr>
              <a:t>‘They are like trees planted by streams of water, which yield their fruit in its season, and their leaves do not wither. In all that they do, they prosper’</a:t>
            </a:r>
            <a:endParaRPr kumimoji="0" lang="en-GB" sz="2000" b="1" i="0" u="none" strike="noStrike" kern="0" cap="none" spc="0" normalizeH="0" baseline="0" noProof="0">
              <a:ln>
                <a:noFill/>
              </a:ln>
              <a:solidFill>
                <a:srgbClr val="2D2015"/>
              </a:solidFill>
              <a:effectLst/>
              <a:uLnTx/>
              <a:uFillTx/>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rgbClr val="FF0000"/>
              </a:buClr>
              <a:buSzTx/>
              <a:buFontTx/>
              <a:buNone/>
              <a:tabLst/>
              <a:defRPr/>
            </a:pPr>
            <a:r>
              <a:rPr kumimoji="0" lang="en-GB" sz="1800" b="1" i="0" u="none" strike="noStrike" kern="0" cap="none" spc="0" normalizeH="0" baseline="0" noProof="0">
                <a:ln>
                  <a:noFill/>
                </a:ln>
                <a:solidFill>
                  <a:srgbClr val="2D2015"/>
                </a:solidFill>
                <a:effectLst/>
                <a:uLnTx/>
                <a:uFillTx/>
                <a:latin typeface="Open Sans" panose="020B0606030504020204" pitchFamily="34" charset="0"/>
                <a:ea typeface="Calibri" panose="020F0502020204030204" pitchFamily="34" charset="0"/>
                <a:cs typeface="Times New Roman" panose="02020603050405020304" pitchFamily="18" charset="0"/>
              </a:rPr>
              <a:t>Psalm 1:3</a:t>
            </a:r>
            <a:endParaRPr kumimoji="0" lang="en-GB" sz="2000" b="1" i="0" u="none" strike="noStrike" kern="0" cap="none" spc="0" normalizeH="0" baseline="0" noProof="0">
              <a:ln>
                <a:noFill/>
              </a:ln>
              <a:solidFill>
                <a:srgbClr val="2D2015"/>
              </a:solidFill>
              <a:effectLst/>
              <a:uLnTx/>
              <a:uFillTx/>
              <a:latin typeface="Open Sans" panose="020B06060305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976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39443-DA80-AC4D-9401-F2E22BE5B025}"/>
              </a:ext>
            </a:extLst>
          </p:cNvPr>
          <p:cNvSpPr>
            <a:spLocks noGrp="1"/>
          </p:cNvSpPr>
          <p:nvPr>
            <p:ph type="sldNum" sz="quarter" idx="11"/>
          </p:nvPr>
        </p:nvSpPr>
        <p:spPr/>
        <p:txBody>
          <a:bodyPr/>
          <a:lstStyle/>
          <a:p>
            <a:fld id="{E31A3992-5B00-0A42-93B4-D0E70D851268}" type="slidenum">
              <a:rPr lang="en-GB" altLang="en-US" smtClean="0"/>
              <a:pPr/>
              <a:t>23</a:t>
            </a:fld>
            <a:endParaRPr lang="en-GB" altLang="en-US"/>
          </a:p>
        </p:txBody>
      </p:sp>
      <p:sp>
        <p:nvSpPr>
          <p:cNvPr id="5" name="Content Placeholder 4">
            <a:extLst>
              <a:ext uri="{FF2B5EF4-FFF2-40B4-BE49-F238E27FC236}">
                <a16:creationId xmlns:a16="http://schemas.microsoft.com/office/drawing/2014/main" id="{B445731A-566F-8644-B0A4-28C204A18BE6}"/>
              </a:ext>
            </a:extLst>
          </p:cNvPr>
          <p:cNvSpPr>
            <a:spLocks noGrp="1"/>
          </p:cNvSpPr>
          <p:nvPr>
            <p:ph sz="quarter" idx="12"/>
          </p:nvPr>
        </p:nvSpPr>
        <p:spPr>
          <a:xfrm>
            <a:off x="628650" y="1211493"/>
            <a:ext cx="7886700" cy="4982202"/>
          </a:xfrm>
        </p:spPr>
        <p:txBody>
          <a:bodyPr lIns="91440" tIns="45720" rIns="91440" bIns="45720" anchor="t"/>
          <a:lstStyle/>
          <a:p>
            <a:pPr marL="0" indent="0">
              <a:buNone/>
            </a:pPr>
            <a:r>
              <a:rPr lang="en-US" sz="2400">
                <a:latin typeface="Open Sans"/>
                <a:ea typeface="Open Sans"/>
                <a:cs typeface="Open Sans"/>
              </a:rPr>
              <a:t>The resources mentioned in this reflection can be found here: </a:t>
            </a:r>
            <a:endParaRPr lang="en-US" sz="2400"/>
          </a:p>
          <a:p>
            <a:pPr marL="0" indent="0">
              <a:buNone/>
            </a:pPr>
            <a:r>
              <a:rPr lang="en-US" sz="2400">
                <a:latin typeface="Open Sans"/>
                <a:ea typeface="Open Sans"/>
                <a:cs typeface="Open Sans"/>
                <a:hlinkClick r:id="rId3"/>
              </a:rPr>
              <a:t>https://www.christianaid.org.uk/appeals/key-appeals/harvest-appeal/resources</a:t>
            </a:r>
            <a:endParaRPr lang="en-US" sz="2400">
              <a:latin typeface="Open Sans"/>
              <a:ea typeface="Open Sans"/>
              <a:cs typeface="Open Sans"/>
            </a:endParaRPr>
          </a:p>
          <a:p>
            <a:pPr marL="0" indent="0">
              <a:buNone/>
            </a:pPr>
            <a:endParaRPr lang="en-US" sz="2400"/>
          </a:p>
          <a:p>
            <a:pPr marL="0" indent="0">
              <a:buNone/>
            </a:pPr>
            <a:r>
              <a:rPr lang="en-US" sz="2400">
                <a:latin typeface="Open Sans"/>
                <a:ea typeface="Open Sans"/>
                <a:cs typeface="Open Sans"/>
              </a:rPr>
              <a:t>Download our Climate Justice Learning Journey for the year ahead at caid.org.uk/schools</a:t>
            </a:r>
            <a:endParaRPr lang="en-US" sz="2400"/>
          </a:p>
          <a:p>
            <a:pPr marL="0" indent="0">
              <a:buNone/>
            </a:pPr>
            <a:endParaRPr lang="en-US" sz="2400"/>
          </a:p>
          <a:p>
            <a:pPr marL="0" indent="0">
              <a:buNone/>
            </a:pPr>
            <a:r>
              <a:rPr lang="en-US" sz="2400">
                <a:latin typeface="Open Sans"/>
                <a:ea typeface="Open Sans"/>
                <a:cs typeface="Open Sans"/>
              </a:rPr>
              <a:t>We have an arts-based project – Letters for Creation - that picks up on the themes explored in this assembly - and shows how we can turn thoughts into action.  Look for Letters for Creation at caod.org.uk/schools</a:t>
            </a:r>
            <a:endParaRPr lang="en-US" sz="2400"/>
          </a:p>
          <a:p>
            <a:pPr marL="0" indent="0">
              <a:buNone/>
            </a:pPr>
            <a:endParaRPr lang="en-US"/>
          </a:p>
          <a:p>
            <a:pPr marL="0" indent="0">
              <a:buNone/>
            </a:pPr>
            <a:endParaRPr lang="en-US"/>
          </a:p>
          <a:p>
            <a:pPr>
              <a:buChar char="•"/>
            </a:pPr>
            <a:endParaRPr lang="en-US"/>
          </a:p>
          <a:p>
            <a:pPr marL="0" indent="0">
              <a:buNone/>
            </a:pPr>
            <a:endParaRPr lang="en-US"/>
          </a:p>
          <a:p>
            <a:pPr marL="0" indent="0">
              <a:buNone/>
            </a:pPr>
            <a:endParaRPr lang="en-US"/>
          </a:p>
          <a:p>
            <a:endParaRPr lang="en-US"/>
          </a:p>
        </p:txBody>
      </p:sp>
      <p:sp>
        <p:nvSpPr>
          <p:cNvPr id="4" name="Title 3">
            <a:extLst>
              <a:ext uri="{FF2B5EF4-FFF2-40B4-BE49-F238E27FC236}">
                <a16:creationId xmlns:a16="http://schemas.microsoft.com/office/drawing/2014/main" id="{6C5D7D40-9937-8846-AC72-6CB45758EF43}"/>
              </a:ext>
            </a:extLst>
          </p:cNvPr>
          <p:cNvSpPr>
            <a:spLocks noGrp="1"/>
          </p:cNvSpPr>
          <p:nvPr>
            <p:ph type="title"/>
          </p:nvPr>
        </p:nvSpPr>
        <p:spPr/>
        <p:txBody>
          <a:bodyPr/>
          <a:lstStyle/>
          <a:p>
            <a:r>
              <a:rPr lang="en-US"/>
              <a:t>Useful resources</a:t>
            </a:r>
          </a:p>
        </p:txBody>
      </p:sp>
    </p:spTree>
    <p:extLst>
      <p:ext uri="{BB962C8B-B14F-4D97-AF65-F5344CB8AC3E}">
        <p14:creationId xmlns:p14="http://schemas.microsoft.com/office/powerpoint/2010/main" val="37130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91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irt road with trees on either side of it&#10;&#10;Description automatically generated with medium confidence">
            <a:extLst>
              <a:ext uri="{FF2B5EF4-FFF2-40B4-BE49-F238E27FC236}">
                <a16:creationId xmlns:a16="http://schemas.microsoft.com/office/drawing/2014/main" id="{FCB72265-2390-46A0-BC87-B46F7A9BEF63}"/>
              </a:ext>
            </a:extLst>
          </p:cNvPr>
          <p:cNvPicPr>
            <a:picLocks noGrp="1" noChangeAspect="1"/>
          </p:cNvPicPr>
          <p:nvPr>
            <p:ph type="pic" sz="quarter" idx="10"/>
          </p:nvPr>
        </p:nvPicPr>
        <p:blipFill>
          <a:blip r:embed="rId3"/>
          <a:srcRect l="5556" r="5556"/>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787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36568C-CD33-4CAE-B035-E7306D9B61DB}"/>
              </a:ext>
            </a:extLst>
          </p:cNvPr>
          <p:cNvSpPr>
            <a:spLocks noGrp="1"/>
          </p:cNvSpPr>
          <p:nvPr>
            <p:ph type="body" sz="quarter" idx="11"/>
          </p:nvPr>
        </p:nvSpPr>
        <p:spPr>
          <a:xfrm>
            <a:off x="6602984" y="3801624"/>
            <a:ext cx="2303908" cy="1206500"/>
          </a:xfrm>
        </p:spPr>
        <p:txBody>
          <a:bodyPr>
            <a:normAutofit/>
          </a:bodyPr>
          <a:lstStyle/>
          <a:p>
            <a:r>
              <a:rPr lang="en-GB">
                <a:effectLst/>
              </a:rPr>
              <a:t> </a:t>
            </a:r>
          </a:p>
          <a:p>
            <a:endParaRPr lang="en-GB"/>
          </a:p>
        </p:txBody>
      </p:sp>
      <p:pic>
        <p:nvPicPr>
          <p:cNvPr id="7" name="Picture Placeholder 6" descr="A picture containing tree, plant, outdoor, oak&#10;&#10;Description automatically generated">
            <a:extLst>
              <a:ext uri="{FF2B5EF4-FFF2-40B4-BE49-F238E27FC236}">
                <a16:creationId xmlns:a16="http://schemas.microsoft.com/office/drawing/2014/main" id="{A7E03E41-CB2B-4598-BBCA-9427AB287CFF}"/>
              </a:ext>
            </a:extLst>
          </p:cNvPr>
          <p:cNvPicPr>
            <a:picLocks noGrp="1" noChangeAspect="1"/>
          </p:cNvPicPr>
          <p:nvPr>
            <p:ph type="pic" sz="quarter" idx="12"/>
          </p:nvPr>
        </p:nvPicPr>
        <p:blipFill rotWithShape="1">
          <a:blip r:embed="rId3"/>
          <a:srcRect t="29398" b="29398"/>
          <a:stretch/>
        </p:blipFill>
        <p:spPr>
          <a:xfrm>
            <a:off x="588963" y="1349412"/>
            <a:ext cx="5927725" cy="3659115"/>
          </a:xfrm>
          <a:noFill/>
        </p:spPr>
      </p:pic>
      <p:sp>
        <p:nvSpPr>
          <p:cNvPr id="4" name="Slide Number Placeholder 3">
            <a:extLst>
              <a:ext uri="{FF2B5EF4-FFF2-40B4-BE49-F238E27FC236}">
                <a16:creationId xmlns:a16="http://schemas.microsoft.com/office/drawing/2014/main" id="{5D8F60FB-DF03-4E7D-BAA0-F0AFF2949300}"/>
              </a:ext>
            </a:extLst>
          </p:cNvPr>
          <p:cNvSpPr>
            <a:spLocks noGrp="1"/>
          </p:cNvSpPr>
          <p:nvPr>
            <p:ph type="sldNum" sz="quarter" idx="13"/>
          </p:nvPr>
        </p:nvSpPr>
        <p:spPr>
          <a:xfrm>
            <a:off x="7884368" y="6349913"/>
            <a:ext cx="1079500" cy="485775"/>
          </a:xfrm>
        </p:spPr>
        <p:txBody>
          <a:bodyPr anchor="ctr">
            <a:normAutofit/>
          </a:bodyPr>
          <a:lstStyle/>
          <a:p>
            <a:pPr>
              <a:spcAft>
                <a:spcPts val="600"/>
              </a:spcAft>
              <a:defRPr/>
            </a:pPr>
            <a:fld id="{E31A3992-5B00-0A42-93B4-D0E70D851268}" type="slidenum">
              <a:rPr lang="en-GB" altLang="en-US" smtClean="0"/>
              <a:pPr>
                <a:spcAft>
                  <a:spcPts val="600"/>
                </a:spcAft>
                <a:defRPr/>
              </a:pPr>
              <a:t>4</a:t>
            </a:fld>
            <a:endParaRPr lang="en-GB" altLang="en-US"/>
          </a:p>
        </p:txBody>
      </p:sp>
      <p:sp>
        <p:nvSpPr>
          <p:cNvPr id="5" name="Title 4">
            <a:extLst>
              <a:ext uri="{FF2B5EF4-FFF2-40B4-BE49-F238E27FC236}">
                <a16:creationId xmlns:a16="http://schemas.microsoft.com/office/drawing/2014/main" id="{7F6A0F18-B025-42D4-86DB-ED4BB5F6058E}"/>
              </a:ext>
            </a:extLst>
          </p:cNvPr>
          <p:cNvSpPr>
            <a:spLocks noGrp="1"/>
          </p:cNvSpPr>
          <p:nvPr>
            <p:ph type="title"/>
          </p:nvPr>
        </p:nvSpPr>
        <p:spPr>
          <a:xfrm>
            <a:off x="628650" y="365125"/>
            <a:ext cx="7886700" cy="759619"/>
          </a:xfrm>
        </p:spPr>
        <p:txBody>
          <a:bodyPr anchor="t">
            <a:normAutofit/>
          </a:bodyPr>
          <a:lstStyle/>
          <a:p>
            <a:pPr>
              <a:lnSpc>
                <a:spcPct val="90000"/>
              </a:lnSpc>
            </a:pPr>
            <a:r>
              <a:rPr lang="en-GB" sz="4600"/>
              <a:t>What do you notice? </a:t>
            </a:r>
          </a:p>
        </p:txBody>
      </p:sp>
    </p:spTree>
    <p:extLst>
      <p:ext uri="{BB962C8B-B14F-4D97-AF65-F5344CB8AC3E}">
        <p14:creationId xmlns:p14="http://schemas.microsoft.com/office/powerpoint/2010/main" val="384582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8FDF09-08A6-4328-BDFF-B66F490B7785}"/>
              </a:ext>
            </a:extLst>
          </p:cNvPr>
          <p:cNvSpPr>
            <a:spLocks noGrp="1"/>
          </p:cNvSpPr>
          <p:nvPr>
            <p:ph type="body" sz="quarter" idx="11"/>
          </p:nvPr>
        </p:nvSpPr>
        <p:spPr/>
        <p:txBody>
          <a:bodyPr/>
          <a:lstStyle/>
          <a:p>
            <a:r>
              <a:rPr lang="en-GB"/>
              <a:t>Can you name the trees in the photos? </a:t>
            </a:r>
          </a:p>
        </p:txBody>
      </p:sp>
      <p:pic>
        <p:nvPicPr>
          <p:cNvPr id="7" name="Picture Placeholder 6" descr="A picture containing tree, outdoor, fruit, apple&#10;&#10;Description automatically generated">
            <a:extLst>
              <a:ext uri="{FF2B5EF4-FFF2-40B4-BE49-F238E27FC236}">
                <a16:creationId xmlns:a16="http://schemas.microsoft.com/office/drawing/2014/main" id="{1BEA9F75-9207-4456-9519-27519C5DCF53}"/>
              </a:ext>
            </a:extLst>
          </p:cNvPr>
          <p:cNvPicPr>
            <a:picLocks noGrp="1" noChangeAspect="1"/>
          </p:cNvPicPr>
          <p:nvPr>
            <p:ph type="pic" sz="quarter" idx="12"/>
          </p:nvPr>
        </p:nvPicPr>
        <p:blipFill>
          <a:blip r:embed="rId3"/>
          <a:srcRect t="8847" b="8847"/>
          <a:stretch>
            <a:fillRect/>
          </a:stretch>
        </p:blipFill>
        <p:spPr/>
      </p:pic>
      <p:sp>
        <p:nvSpPr>
          <p:cNvPr id="4" name="Slide Number Placeholder 3">
            <a:extLst>
              <a:ext uri="{FF2B5EF4-FFF2-40B4-BE49-F238E27FC236}">
                <a16:creationId xmlns:a16="http://schemas.microsoft.com/office/drawing/2014/main" id="{2FE3A018-6947-4ECF-B4C7-852A7D48AE20}"/>
              </a:ext>
            </a:extLst>
          </p:cNvPr>
          <p:cNvSpPr>
            <a:spLocks noGrp="1"/>
          </p:cNvSpPr>
          <p:nvPr>
            <p:ph type="sldNum" sz="quarter" idx="13"/>
          </p:nvPr>
        </p:nvSpPr>
        <p:spPr/>
        <p:txBody>
          <a:bodyPr/>
          <a:lstStyle/>
          <a:p>
            <a:pPr>
              <a:defRPr/>
            </a:pPr>
            <a:fld id="{E31A3992-5B00-0A42-93B4-D0E70D851268}" type="slidenum">
              <a:rPr lang="en-GB" altLang="en-US" smtClean="0"/>
              <a:pPr>
                <a:defRPr/>
              </a:pPr>
              <a:t>5</a:t>
            </a:fld>
            <a:endParaRPr lang="en-GB" altLang="en-US"/>
          </a:p>
        </p:txBody>
      </p:sp>
      <p:sp>
        <p:nvSpPr>
          <p:cNvPr id="5" name="Title 4">
            <a:extLst>
              <a:ext uri="{FF2B5EF4-FFF2-40B4-BE49-F238E27FC236}">
                <a16:creationId xmlns:a16="http://schemas.microsoft.com/office/drawing/2014/main" id="{023D7A6B-9B12-4AE6-B4A2-6780EAFBDD36}"/>
              </a:ext>
            </a:extLst>
          </p:cNvPr>
          <p:cNvSpPr>
            <a:spLocks noGrp="1"/>
          </p:cNvSpPr>
          <p:nvPr>
            <p:ph type="title"/>
          </p:nvPr>
        </p:nvSpPr>
        <p:spPr/>
        <p:txBody>
          <a:bodyPr/>
          <a:lstStyle/>
          <a:p>
            <a:r>
              <a:rPr lang="en-GB"/>
              <a:t>Name this tree! </a:t>
            </a:r>
          </a:p>
        </p:txBody>
      </p:sp>
    </p:spTree>
    <p:extLst>
      <p:ext uri="{BB962C8B-B14F-4D97-AF65-F5344CB8AC3E}">
        <p14:creationId xmlns:p14="http://schemas.microsoft.com/office/powerpoint/2010/main" val="1413815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8DB938D-235A-FF48-9EE0-855609EC839B}"/>
              </a:ext>
            </a:extLst>
          </p:cNvPr>
          <p:cNvPicPr>
            <a:picLocks noGrp="1" noChangeAspect="1"/>
          </p:cNvPicPr>
          <p:nvPr>
            <p:ph type="pic" sz="quarter" idx="10"/>
          </p:nvPr>
        </p:nvPicPr>
        <p:blipFill rotWithShape="1">
          <a:blip r:embed="rId3"/>
          <a:srcRect t="13095" b="32530"/>
          <a:stretch/>
        </p:blipFill>
        <p:spPr>
          <a:xfrm>
            <a:off x="20" y="10"/>
            <a:ext cx="9143980" cy="6857990"/>
          </a:xfrm>
          <a:noFill/>
        </p:spPr>
      </p:pic>
    </p:spTree>
    <p:extLst>
      <p:ext uri="{BB962C8B-B14F-4D97-AF65-F5344CB8AC3E}">
        <p14:creationId xmlns:p14="http://schemas.microsoft.com/office/powerpoint/2010/main" val="287892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fruit on a tree&#10;&#10;Description automatically generated with medium confidence">
            <a:extLst>
              <a:ext uri="{FF2B5EF4-FFF2-40B4-BE49-F238E27FC236}">
                <a16:creationId xmlns:a16="http://schemas.microsoft.com/office/drawing/2014/main" id="{1641328E-F954-4A8D-BD76-ED021DD6F17D}"/>
              </a:ext>
            </a:extLst>
          </p:cNvPr>
          <p:cNvPicPr>
            <a:picLocks noGrp="1" noChangeAspect="1"/>
          </p:cNvPicPr>
          <p:nvPr>
            <p:ph type="pic" sz="quarter" idx="10"/>
          </p:nvPr>
        </p:nvPicPr>
        <p:blipFill>
          <a:blip r:embed="rId3"/>
          <a:srcRect l="5556" r="5556"/>
          <a:stretch>
            <a:fillRect/>
          </a:stretch>
        </p:blipFill>
        <p:spPr/>
      </p:pic>
      <p:sp>
        <p:nvSpPr>
          <p:cNvPr id="3" name="Text Placeholder 2">
            <a:extLst>
              <a:ext uri="{FF2B5EF4-FFF2-40B4-BE49-F238E27FC236}">
                <a16:creationId xmlns:a16="http://schemas.microsoft.com/office/drawing/2014/main" id="{88DBB066-AA83-40A2-B970-DCD0D40A50FC}"/>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73798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8A6AD5-1137-4A86-A39F-ACA428AA4619}"/>
              </a:ext>
            </a:extLst>
          </p:cNvPr>
          <p:cNvSpPr>
            <a:spLocks noGrp="1"/>
          </p:cNvSpPr>
          <p:nvPr>
            <p:ph type="body" sz="quarter" idx="11"/>
          </p:nvPr>
        </p:nvSpPr>
        <p:spPr/>
        <p:txBody>
          <a:bodyPr/>
          <a:lstStyle/>
          <a:p>
            <a:r>
              <a:rPr lang="en-GB"/>
              <a:t>Can you name these trees? </a:t>
            </a:r>
          </a:p>
        </p:txBody>
      </p:sp>
      <p:pic>
        <p:nvPicPr>
          <p:cNvPr id="8" name="Picture Placeholder 7" descr="A tree next to a body of water&#10;&#10;Description automatically generated with low confidence">
            <a:extLst>
              <a:ext uri="{FF2B5EF4-FFF2-40B4-BE49-F238E27FC236}">
                <a16:creationId xmlns:a16="http://schemas.microsoft.com/office/drawing/2014/main" id="{BDA0653C-9056-47D1-8CF3-AC2D5097B3FB}"/>
              </a:ext>
            </a:extLst>
          </p:cNvPr>
          <p:cNvPicPr>
            <a:picLocks noGrp="1" noChangeAspect="1"/>
          </p:cNvPicPr>
          <p:nvPr>
            <p:ph type="pic" sz="quarter" idx="12"/>
          </p:nvPr>
        </p:nvPicPr>
        <p:blipFill>
          <a:blip r:embed="rId3"/>
          <a:srcRect t="250" b="250"/>
          <a:stretch>
            <a:fillRect/>
          </a:stretch>
        </p:blipFill>
        <p:spPr/>
      </p:pic>
      <p:pic>
        <p:nvPicPr>
          <p:cNvPr id="10" name="Picture Placeholder 9" descr="A picture containing outdoor, flower, plant&#10;&#10;Description automatically generated">
            <a:extLst>
              <a:ext uri="{FF2B5EF4-FFF2-40B4-BE49-F238E27FC236}">
                <a16:creationId xmlns:a16="http://schemas.microsoft.com/office/drawing/2014/main" id="{572C75A8-1F84-42FE-B182-2B013CC6DC76}"/>
              </a:ext>
            </a:extLst>
          </p:cNvPr>
          <p:cNvPicPr>
            <a:picLocks noGrp="1" noChangeAspect="1"/>
          </p:cNvPicPr>
          <p:nvPr>
            <p:ph type="pic" sz="quarter" idx="13"/>
          </p:nvPr>
        </p:nvPicPr>
        <p:blipFill>
          <a:blip r:embed="rId4"/>
          <a:srcRect l="25323" r="25323"/>
          <a:stretch>
            <a:fillRect/>
          </a:stretch>
        </p:blipFill>
        <p:spPr/>
      </p:pic>
      <p:sp>
        <p:nvSpPr>
          <p:cNvPr id="5" name="Slide Number Placeholder 4">
            <a:extLst>
              <a:ext uri="{FF2B5EF4-FFF2-40B4-BE49-F238E27FC236}">
                <a16:creationId xmlns:a16="http://schemas.microsoft.com/office/drawing/2014/main" id="{E421F5AA-DE56-4DFD-ACC8-B361F0DB5425}"/>
              </a:ext>
            </a:extLst>
          </p:cNvPr>
          <p:cNvSpPr>
            <a:spLocks noGrp="1"/>
          </p:cNvSpPr>
          <p:nvPr>
            <p:ph type="sldNum" sz="quarter" idx="14"/>
          </p:nvPr>
        </p:nvSpPr>
        <p:spPr/>
        <p:txBody>
          <a:bodyPr/>
          <a:lstStyle/>
          <a:p>
            <a:pPr>
              <a:defRPr/>
            </a:pPr>
            <a:fld id="{E31A3992-5B00-0A42-93B4-D0E70D851268}" type="slidenum">
              <a:rPr lang="en-GB" altLang="en-US" smtClean="0"/>
              <a:pPr>
                <a:defRPr/>
              </a:pPr>
              <a:t>8</a:t>
            </a:fld>
            <a:endParaRPr lang="en-GB" altLang="en-US"/>
          </a:p>
        </p:txBody>
      </p:sp>
      <p:sp>
        <p:nvSpPr>
          <p:cNvPr id="6" name="Title 5">
            <a:extLst>
              <a:ext uri="{FF2B5EF4-FFF2-40B4-BE49-F238E27FC236}">
                <a16:creationId xmlns:a16="http://schemas.microsoft.com/office/drawing/2014/main" id="{6D330709-4C03-42F7-8E93-031A9F152838}"/>
              </a:ext>
            </a:extLst>
          </p:cNvPr>
          <p:cNvSpPr>
            <a:spLocks noGrp="1"/>
          </p:cNvSpPr>
          <p:nvPr>
            <p:ph type="title"/>
          </p:nvPr>
        </p:nvSpPr>
        <p:spPr/>
        <p:txBody>
          <a:bodyPr/>
          <a:lstStyle/>
          <a:p>
            <a:r>
              <a:rPr lang="en-GB"/>
              <a:t>Name this tree! </a:t>
            </a:r>
          </a:p>
        </p:txBody>
      </p:sp>
    </p:spTree>
    <p:extLst>
      <p:ext uri="{BB962C8B-B14F-4D97-AF65-F5344CB8AC3E}">
        <p14:creationId xmlns:p14="http://schemas.microsoft.com/office/powerpoint/2010/main" val="990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E07E4-788A-4F99-980D-3EC5750AAFFF}"/>
              </a:ext>
            </a:extLst>
          </p:cNvPr>
          <p:cNvSpPr>
            <a:spLocks noGrp="1"/>
          </p:cNvSpPr>
          <p:nvPr>
            <p:ph type="sldNum" sz="quarter" idx="11"/>
          </p:nvPr>
        </p:nvSpPr>
        <p:spPr/>
        <p:txBody>
          <a:bodyPr/>
          <a:lstStyle/>
          <a:p>
            <a:pPr>
              <a:defRPr/>
            </a:pPr>
            <a:fld id="{E31A3992-5B00-0A42-93B4-D0E70D851268}" type="slidenum">
              <a:rPr lang="en-GB" altLang="en-US" smtClean="0"/>
              <a:pPr>
                <a:defRPr/>
              </a:pPr>
              <a:t>9</a:t>
            </a:fld>
            <a:endParaRPr lang="en-GB" altLang="en-US"/>
          </a:p>
        </p:txBody>
      </p:sp>
      <p:sp>
        <p:nvSpPr>
          <p:cNvPr id="3" name="Content Placeholder 2">
            <a:extLst>
              <a:ext uri="{FF2B5EF4-FFF2-40B4-BE49-F238E27FC236}">
                <a16:creationId xmlns:a16="http://schemas.microsoft.com/office/drawing/2014/main" id="{FF9D0581-ACC3-481A-8036-C89C55826454}"/>
              </a:ext>
            </a:extLst>
          </p:cNvPr>
          <p:cNvSpPr>
            <a:spLocks noGrp="1"/>
          </p:cNvSpPr>
          <p:nvPr>
            <p:ph sz="quarter" idx="12"/>
          </p:nvPr>
        </p:nvSpPr>
        <p:spPr>
          <a:xfrm>
            <a:off x="628650" y="1124745"/>
            <a:ext cx="7886700" cy="5225168"/>
          </a:xfrm>
        </p:spPr>
        <p:txBody>
          <a:bodyPr/>
          <a:lstStyle/>
          <a:p>
            <a:endParaRPr lang="en-GB"/>
          </a:p>
          <a:p>
            <a:r>
              <a:rPr lang="en-GB"/>
              <a:t>Trees clean the air and water</a:t>
            </a:r>
          </a:p>
          <a:p>
            <a:r>
              <a:rPr lang="en-GB"/>
              <a:t>Trees provide homes and food for many creatures</a:t>
            </a:r>
          </a:p>
          <a:p>
            <a:r>
              <a:rPr lang="en-GB"/>
              <a:t>Trees communicate with each other</a:t>
            </a:r>
          </a:p>
          <a:p>
            <a:r>
              <a:rPr lang="en-GB"/>
              <a:t>Trees improve the soil</a:t>
            </a:r>
          </a:p>
          <a:p>
            <a:r>
              <a:rPr lang="en-GB"/>
              <a:t>Trees are good for our well being </a:t>
            </a:r>
          </a:p>
          <a:p>
            <a:r>
              <a:rPr lang="en-GB"/>
              <a:t>Trees can teach us about climate and climate change</a:t>
            </a:r>
          </a:p>
          <a:p>
            <a:r>
              <a:rPr lang="en-GB"/>
              <a:t>Trees also help us fight climate change</a:t>
            </a:r>
          </a:p>
          <a:p>
            <a:endParaRPr lang="en-GB"/>
          </a:p>
          <a:p>
            <a:endParaRPr lang="en-GB"/>
          </a:p>
          <a:p>
            <a:pPr marL="0" indent="0">
              <a:buNone/>
            </a:pPr>
            <a:endParaRPr lang="en-GB"/>
          </a:p>
        </p:txBody>
      </p:sp>
      <p:sp>
        <p:nvSpPr>
          <p:cNvPr id="4" name="Title 3">
            <a:extLst>
              <a:ext uri="{FF2B5EF4-FFF2-40B4-BE49-F238E27FC236}">
                <a16:creationId xmlns:a16="http://schemas.microsoft.com/office/drawing/2014/main" id="{8BD8EDF3-992B-4FA6-BA78-D281C1FAE9BB}"/>
              </a:ext>
            </a:extLst>
          </p:cNvPr>
          <p:cNvSpPr>
            <a:spLocks noGrp="1"/>
          </p:cNvSpPr>
          <p:nvPr>
            <p:ph type="title"/>
          </p:nvPr>
        </p:nvSpPr>
        <p:spPr/>
        <p:txBody>
          <a:bodyPr/>
          <a:lstStyle/>
          <a:p>
            <a:r>
              <a:rPr lang="en-GB"/>
              <a:t>Amazing tree facts</a:t>
            </a:r>
          </a:p>
        </p:txBody>
      </p:sp>
    </p:spTree>
    <p:extLst>
      <p:ext uri="{BB962C8B-B14F-4D97-AF65-F5344CB8AC3E}">
        <p14:creationId xmlns:p14="http://schemas.microsoft.com/office/powerpoint/2010/main" val="3285321096"/>
      </p:ext>
    </p:extLst>
  </p:cSld>
  <p:clrMapOvr>
    <a:masterClrMapping/>
  </p:clrMapOvr>
</p:sld>
</file>

<file path=ppt/theme/theme1.xml><?xml version="1.0" encoding="utf-8"?>
<a:theme xmlns:a="http://schemas.openxmlformats.org/drawingml/2006/main" name="Title Slide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8A3C1E31-7498-AA48-8ADD-7FA8A1D66580}"/>
    </a:ext>
  </a:extLst>
</a:theme>
</file>

<file path=ppt/theme/theme10.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A52E1F06-0FFB-7B45-97AF-A003EA5009C2}"/>
    </a:ext>
  </a:extLst>
</a:theme>
</file>

<file path=ppt/theme/theme11.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20194154-B5D2-9440-8CB8-5D14F1BE15F6}"/>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 with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EB302965-154C-C645-B915-C9BEA119FDCF}"/>
    </a:ext>
  </a:extLst>
</a:theme>
</file>

<file path=ppt/theme/theme3.xml><?xml version="1.0" encoding="utf-8"?>
<a:theme xmlns:a="http://schemas.openxmlformats.org/drawingml/2006/main" name=" Title slide - with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8B92D980-B6BC-AF49-9A30-B45B23051791}"/>
    </a:ext>
  </a:extLst>
</a:theme>
</file>

<file path=ppt/theme/theme4.xml><?xml version="1.0" encoding="utf-8"?>
<a:theme xmlns:a="http://schemas.openxmlformats.org/drawingml/2006/main" name="Title slide - White ev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B8F22D95-B75F-4342-9794-70A099CB3E12}"/>
    </a:ext>
  </a:extLst>
</a:theme>
</file>

<file path=ppt/theme/theme5.xml><?xml version="1.0" encoding="utf-8"?>
<a:theme xmlns:a="http://schemas.openxmlformats.org/drawingml/2006/main" name="Title slide - red event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A26C72E8-7643-5E42-8A05-1668BD7DAE04}"/>
    </a:ext>
  </a:extLst>
</a:theme>
</file>

<file path=ppt/theme/theme6.xml><?xml version="1.0" encoding="utf-8"?>
<a:theme xmlns:a="http://schemas.openxmlformats.org/drawingml/2006/main" name="Text slides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AW" id="{C2D75BAC-186B-D44E-9FE5-8CFC9D379D4D}" vid="{415FC8B8-4AC3-0243-A2B5-2A3405113E4B}"/>
    </a:ext>
  </a:extLst>
</a:theme>
</file>

<file path=ppt/theme/theme7.xml><?xml version="1.0" encoding="utf-8"?>
<a:theme xmlns:a="http://schemas.openxmlformats.org/drawingml/2006/main" name="Image slide - design 1">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AW" id="{C2D75BAC-186B-D44E-9FE5-8CFC9D379D4D}" vid="{632B09B3-DEE0-6340-8E47-E41A090E15F9}"/>
    </a:ext>
  </a:extLst>
</a:theme>
</file>

<file path=ppt/theme/theme8.xml><?xml version="1.0" encoding="utf-8"?>
<a:theme xmlns:a="http://schemas.openxmlformats.org/drawingml/2006/main" name="Image slide - design 2">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template standard 4 by 3 AW" id="{C2D75BAC-186B-D44E-9FE5-8CFC9D379D4D}" vid="{777F713B-02DB-5B4B-B58D-9BD34A99F1CD}"/>
    </a:ext>
  </a:extLst>
</a:theme>
</file>

<file path=ppt/theme/theme9.xml><?xml version="1.0" encoding="utf-8"?>
<a:theme xmlns:a="http://schemas.openxmlformats.org/drawingml/2006/main" name="image slide - 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tandard 4 by 3 AW" id="{C2D75BAC-186B-D44E-9FE5-8CFC9D379D4D}" vid="{12F8C9FA-7A6C-B247-AAC1-4F5C1C6B9A2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C7ADEE2A88141B1D7D4DFFCD169FE" ma:contentTypeVersion="19" ma:contentTypeDescription="Create a new document." ma:contentTypeScope="" ma:versionID="9e5bf9598d848adea66fac2805bb652f">
  <xsd:schema xmlns:xsd="http://www.w3.org/2001/XMLSchema" xmlns:xs="http://www.w3.org/2001/XMLSchema" xmlns:p="http://schemas.microsoft.com/office/2006/metadata/properties" targetNamespace="http://schemas.microsoft.com/office/2006/metadata/properties" ma:root="true" ma:fieldsID="934e72f2b91da368d37ed8f5001a168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A48280-0A8B-4FC4-BB44-DC38DAC590B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FC82908-ED78-4888-B76F-E4EC8BD0CD1B}">
  <ds:schemaRefs>
    <ds:schemaRef ds:uri="http://schemas.microsoft.com/sharepoint/v3/contenttype/forms"/>
  </ds:schemaRefs>
</ds:datastoreItem>
</file>

<file path=customXml/itemProps3.xml><?xml version="1.0" encoding="utf-8"?>
<ds:datastoreItem xmlns:ds="http://schemas.openxmlformats.org/officeDocument/2006/customXml" ds:itemID="{FCA3FC11-1516-4B1A-B189-6A5274F7B1DB}">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 template standard 4 by 3 AW (4)</Template>
  <Application>Microsoft Office PowerPoint</Application>
  <PresentationFormat>On-screen Show (4:3)</PresentationFormat>
  <Slides>24</Slides>
  <Notes>24</Notes>
  <HiddenSlides>0</HiddenSlides>
  <ScaleCrop>false</ScaleCrop>
  <HeadingPairs>
    <vt:vector size="4" baseType="variant">
      <vt:variant>
        <vt:lpstr>Theme</vt:lpstr>
      </vt:variant>
      <vt:variant>
        <vt:i4>11</vt:i4>
      </vt:variant>
      <vt:variant>
        <vt:lpstr>Slide Titles</vt:lpstr>
      </vt:variant>
      <vt:variant>
        <vt:i4>24</vt:i4>
      </vt:variant>
    </vt:vector>
  </HeadingPairs>
  <TitlesOfParts>
    <vt:vector size="35" baseType="lpstr">
      <vt:lpstr>Title Slide - text only</vt:lpstr>
      <vt:lpstr>Title slide - with photo</vt:lpstr>
      <vt:lpstr> Title slide - with large photo</vt:lpstr>
      <vt:lpstr>Title slide - White event slide</vt:lpstr>
      <vt:lpstr>Title slide - red event title</vt:lpstr>
      <vt:lpstr>Text slides - Bullet Slides</vt:lpstr>
      <vt:lpstr>Image slide - design 1</vt:lpstr>
      <vt:lpstr>Image slide - design 2</vt:lpstr>
      <vt:lpstr>image slide - Full page image</vt:lpstr>
      <vt:lpstr>End Slides</vt:lpstr>
      <vt:lpstr>7 CA Template - End Slide</vt:lpstr>
      <vt:lpstr>Drink from the well: Harvest</vt:lpstr>
      <vt:lpstr>Gather round the well – think, talk, and learn together </vt:lpstr>
      <vt:lpstr>PowerPoint Presentation</vt:lpstr>
      <vt:lpstr>What do you notice? </vt:lpstr>
      <vt:lpstr>Name this tree! </vt:lpstr>
      <vt:lpstr>PowerPoint Presentation</vt:lpstr>
      <vt:lpstr>PowerPoint Presentation</vt:lpstr>
      <vt:lpstr>Name this tree! </vt:lpstr>
      <vt:lpstr>Amazing tree facts</vt:lpstr>
      <vt:lpstr>Trees as teachers!</vt:lpstr>
      <vt:lpstr>PowerPoint Presentation</vt:lpstr>
      <vt:lpstr>The amazing Baobab tree</vt:lpstr>
      <vt:lpstr>PowerPoint Presentation</vt:lpstr>
      <vt:lpstr>PowerPoint Presentation</vt:lpstr>
      <vt:lpstr>PowerPoint Presentation</vt:lpstr>
      <vt:lpstr>Seeds to juice!</vt:lpstr>
      <vt:lpstr>PowerPoint Presentation</vt:lpstr>
      <vt:lpstr>Bottling the juice</vt:lpstr>
      <vt:lpstr>Baobab juice</vt:lpstr>
      <vt:lpstr>Drink deeply from the well – reflect on your learning</vt:lpstr>
      <vt:lpstr>Go refreshed – respond and act </vt:lpstr>
      <vt:lpstr>PowerPoint Presentation</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Holloway</dc:creator>
  <cp:revision>2</cp:revision>
  <dcterms:created xsi:type="dcterms:W3CDTF">2021-08-18T15:15:49Z</dcterms:created>
  <dcterms:modified xsi:type="dcterms:W3CDTF">2021-09-16T10:54:29Z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
  </property>
  <property fmtid="{D5CDD505-2E9C-101B-9397-08002B2CF9AE}" pid="3" name="InternationalOperationsManual">
    <vt:lpwstr>0</vt:lpwstr>
  </property>
  <property fmtid="{D5CDD505-2E9C-101B-9397-08002B2CF9AE}" pid="4" name="PlanningReportingUnit">
    <vt:lpwstr/>
  </property>
  <property fmtid="{D5CDD505-2E9C-101B-9397-08002B2CF9AE}" pid="5" name="Team">
    <vt:lpwstr/>
  </property>
  <property fmtid="{D5CDD505-2E9C-101B-9397-08002B2CF9AE}" pid="6" name="FocusArea">
    <vt:lpwstr/>
  </property>
  <property fmtid="{D5CDD505-2E9C-101B-9397-08002B2CF9AE}" pid="7" name="DocumentStatus">
    <vt:lpwstr>Draft</vt:lpwstr>
  </property>
  <property fmtid="{D5CDD505-2E9C-101B-9397-08002B2CF9AE}" pid="8" name="Region">
    <vt:lpwstr/>
  </property>
  <property fmtid="{D5CDD505-2E9C-101B-9397-08002B2CF9AE}" pid="9" name="Country">
    <vt:lpwstr>England</vt:lpwstr>
  </property>
  <property fmtid="{D5CDD505-2E9C-101B-9397-08002B2CF9AE}" pid="10" name="Language">
    <vt:lpwstr>English</vt:lpwstr>
  </property>
  <property fmtid="{D5CDD505-2E9C-101B-9397-08002B2CF9AE}" pid="11" name="Show in Resources">
    <vt:lpwstr>0</vt:lpwstr>
  </property>
  <property fmtid="{D5CDD505-2E9C-101B-9397-08002B2CF9AE}" pid="12" name="Working with churches">
    <vt:lpwstr/>
  </property>
  <property fmtid="{D5CDD505-2E9C-101B-9397-08002B2CF9AE}" pid="13" name="_ip_UnifiedCompliancePolicyUIAction">
    <vt:lpwstr/>
  </property>
  <property fmtid="{D5CDD505-2E9C-101B-9397-08002B2CF9AE}" pid="14" name="Document Type">
    <vt:lpwstr>Template</vt:lpwstr>
  </property>
  <property fmtid="{D5CDD505-2E9C-101B-9397-08002B2CF9AE}" pid="15" name="Category">
    <vt:lpwstr>Admin</vt:lpwstr>
  </property>
  <property fmtid="{D5CDD505-2E9C-101B-9397-08002B2CF9AE}" pid="16" name="_ip_UnifiedCompliancePolicyProperties">
    <vt:lpwstr/>
  </property>
  <property fmtid="{D5CDD505-2E9C-101B-9397-08002B2CF9AE}" pid="17" name="Unit">
    <vt:lpwstr>Design</vt:lpwstr>
  </property>
  <property fmtid="{D5CDD505-2E9C-101B-9397-08002B2CF9AE}" pid="18" name="Archived">
    <vt:lpwstr/>
  </property>
  <property fmtid="{D5CDD505-2E9C-101B-9397-08002B2CF9AE}" pid="19" name="ContentTypeId">
    <vt:lpwstr>0x010100797C7ADEE2A88141B1D7D4DFFCD169FE</vt:lpwstr>
  </property>
  <property fmtid="{D5CDD505-2E9C-101B-9397-08002B2CF9AE}" pid="20" name="SharedWithUsers">
    <vt:lpwstr>29;#Catherine Odell;#2162;#Caroline Weir;#5161;#Alison Brown;#3722;#Josh Grear;#5010;#Nathan Munday;#842;#Emma Gardner;#2273;#Ann Hayes</vt:lpwstr>
  </property>
</Properties>
</file>